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Prachason Neue SemiExpanded Bold" charset="1" panose="00000000000000000000"/>
      <p:regular r:id="rId29"/>
    </p:embeddedFont>
    <p:embeddedFont>
      <p:font typeface="Prachason Neue Expanded" charset="1" panose="00000000000000000000"/>
      <p:regular r:id="rId33"/>
    </p:embeddedFont>
    <p:embeddedFont>
      <p:font typeface="Montserrat" charset="1" panose="00000500000000000000"/>
      <p:regular r:id="rId34"/>
    </p:embeddedFont>
    <p:embeddedFont>
      <p:font typeface="Prachason Neue" charset="1" panose="00000000000000000000"/>
      <p:regular r:id="rId37"/>
    </p:embeddedFont>
    <p:embeddedFont>
      <p:font typeface="Alexandria" charset="1" panose="00000000000000000000"/>
      <p:regular r:id="rId39"/>
    </p:embeddedFont>
    <p:embeddedFont>
      <p:font typeface="Montserrat Bold" charset="1" panose="00000800000000000000"/>
      <p:regular r:id="rId41"/>
    </p:embeddedFont>
    <p:embeddedFont>
      <p:font typeface="Prachason Neue Bold" charset="1" panose="00000000000000000000"/>
      <p:regular r:id="rId43"/>
    </p:embeddedFont>
    <p:embeddedFont>
      <p:font typeface="Prachason Neue Medium" charset="1" panose="00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notesSlides/notesSlide2.xml" Type="http://schemas.openxmlformats.org/officeDocument/2006/relationships/notesSlide"/><Relationship Id="rId36" Target="notesSlides/notesSlide3.xml" Type="http://schemas.openxmlformats.org/officeDocument/2006/relationships/notesSlide"/><Relationship Id="rId37" Target="fonts/font37.fntdata" Type="http://schemas.openxmlformats.org/officeDocument/2006/relationships/font"/><Relationship Id="rId38" Target="notesSlides/notesSlide4.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notesSlides/notesSlide5.xml" Type="http://schemas.openxmlformats.org/officeDocument/2006/relationships/notesSlide"/><Relationship Id="rId41" Target="fonts/font41.fntdata" Type="http://schemas.openxmlformats.org/officeDocument/2006/relationships/font"/><Relationship Id="rId42" Target="notesSlides/notesSlide6.xml" Type="http://schemas.openxmlformats.org/officeDocument/2006/relationships/notesSlide"/><Relationship Id="rId43" Target="fonts/font43.fntdata" Type="http://schemas.openxmlformats.org/officeDocument/2006/relationships/font"/><Relationship Id="rId44" Target="notesSlides/notesSlide7.xml" Type="http://schemas.openxmlformats.org/officeDocument/2006/relationships/notesSlide"/><Relationship Id="rId45" Target="notesSlides/notesSlide8.xml" Type="http://schemas.openxmlformats.org/officeDocument/2006/relationships/notesSlide"/><Relationship Id="rId46" Target="notesSlides/notesSlide9.xml" Type="http://schemas.openxmlformats.org/officeDocument/2006/relationships/notesSlide"/><Relationship Id="rId47" Target="fonts/font47.fntdata" Type="http://schemas.openxmlformats.org/officeDocument/2006/relationships/font"/><Relationship Id="rId48" Target="notesSlides/notesSlide10.xml" Type="http://schemas.openxmlformats.org/officeDocument/2006/relationships/notesSlide"/><Relationship Id="rId49" Target="notesSlides/notesSlide11.xml" Type="http://schemas.openxmlformats.org/officeDocument/2006/relationships/notesSlide"/><Relationship Id="rId5" Target="tableStyles.xml" Type="http://schemas.openxmlformats.org/officeDocument/2006/relationships/tableStyles"/><Relationship Id="rId50" Target="notesSlides/notesSlide12.xml" Type="http://schemas.openxmlformats.org/officeDocument/2006/relationships/notesSlide"/><Relationship Id="rId51" Target="notesSlides/notesSlide13.xml" Type="http://schemas.openxmlformats.org/officeDocument/2006/relationships/notesSlide"/><Relationship Id="rId52" Target="notesSlides/notesSlide14.xml" Type="http://schemas.openxmlformats.org/officeDocument/2006/relationships/notesSlide"/><Relationship Id="rId53" Target="notesSlides/notesSlide15.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https://gamma.app/?utm_source=made-with-gamma" TargetMode="External" Type="http://schemas.openxmlformats.org/officeDocument/2006/relationships/hyperlink"/><Relationship Id="rId4" Target="../media/image3.pn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notesSlides/notesSlide15.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67389" y="-556973"/>
            <a:ext cx="19279089" cy="2416264"/>
            <a:chOff x="0" y="0"/>
            <a:chExt cx="5077620" cy="636382"/>
          </a:xfrm>
        </p:grpSpPr>
        <p:sp>
          <p:nvSpPr>
            <p:cNvPr name="Freeform 3" id="3"/>
            <p:cNvSpPr/>
            <p:nvPr/>
          </p:nvSpPr>
          <p:spPr>
            <a:xfrm flipH="false" flipV="false" rot="0">
              <a:off x="0" y="0"/>
              <a:ext cx="5077620" cy="636382"/>
            </a:xfrm>
            <a:custGeom>
              <a:avLst/>
              <a:gdLst/>
              <a:ahLst/>
              <a:cxnLst/>
              <a:rect r="r" b="b" t="t" l="l"/>
              <a:pathLst>
                <a:path h="636382" w="5077620">
                  <a:moveTo>
                    <a:pt x="40157" y="0"/>
                  </a:moveTo>
                  <a:lnTo>
                    <a:pt x="5037463" y="0"/>
                  </a:lnTo>
                  <a:cubicBezTo>
                    <a:pt x="5059641" y="0"/>
                    <a:pt x="5077620" y="17979"/>
                    <a:pt x="5077620" y="40157"/>
                  </a:cubicBezTo>
                  <a:lnTo>
                    <a:pt x="5077620" y="596225"/>
                  </a:lnTo>
                  <a:cubicBezTo>
                    <a:pt x="5077620" y="606875"/>
                    <a:pt x="5073389" y="617090"/>
                    <a:pt x="5065858" y="624620"/>
                  </a:cubicBezTo>
                  <a:cubicBezTo>
                    <a:pt x="5058327" y="632151"/>
                    <a:pt x="5048113" y="636382"/>
                    <a:pt x="5037463" y="636382"/>
                  </a:cubicBezTo>
                  <a:lnTo>
                    <a:pt x="40157" y="636382"/>
                  </a:lnTo>
                  <a:cubicBezTo>
                    <a:pt x="29507" y="636382"/>
                    <a:pt x="19293" y="632151"/>
                    <a:pt x="11762" y="624620"/>
                  </a:cubicBezTo>
                  <a:cubicBezTo>
                    <a:pt x="4231" y="617090"/>
                    <a:pt x="0" y="606875"/>
                    <a:pt x="0" y="596225"/>
                  </a:cubicBezTo>
                  <a:lnTo>
                    <a:pt x="0" y="40157"/>
                  </a:lnTo>
                  <a:cubicBezTo>
                    <a:pt x="0" y="29507"/>
                    <a:pt x="4231" y="19293"/>
                    <a:pt x="11762" y="11762"/>
                  </a:cubicBezTo>
                  <a:cubicBezTo>
                    <a:pt x="19293" y="4231"/>
                    <a:pt x="29507" y="0"/>
                    <a:pt x="40157" y="0"/>
                  </a:cubicBezTo>
                  <a:close/>
                </a:path>
              </a:pathLst>
            </a:custGeom>
            <a:solidFill>
              <a:srgbClr val="FFFFFF"/>
            </a:solidFill>
          </p:spPr>
        </p:sp>
        <p:sp>
          <p:nvSpPr>
            <p:cNvPr name="TextBox 4" id="4"/>
            <p:cNvSpPr txBox="true"/>
            <p:nvPr/>
          </p:nvSpPr>
          <p:spPr>
            <a:xfrm>
              <a:off x="0" y="-85725"/>
              <a:ext cx="5077620" cy="722107"/>
            </a:xfrm>
            <a:prstGeom prst="rect">
              <a:avLst/>
            </a:prstGeom>
          </p:spPr>
          <p:txBody>
            <a:bodyPr anchor="ctr" rtlCol="false" tIns="50800" lIns="50800" bIns="50800" rIns="50800"/>
            <a:lstStyle/>
            <a:p>
              <a:pPr algn="ctr">
                <a:lnSpc>
                  <a:spcPts val="3151"/>
                </a:lnSpc>
              </a:pPr>
            </a:p>
          </p:txBody>
        </p:sp>
      </p:grpSp>
      <p:grpSp>
        <p:nvGrpSpPr>
          <p:cNvPr name="Group 5" id="5"/>
          <p:cNvGrpSpPr/>
          <p:nvPr/>
        </p:nvGrpSpPr>
        <p:grpSpPr>
          <a:xfrm rot="0">
            <a:off x="0" y="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grpSp>
        <p:nvGrpSpPr>
          <p:cNvPr name="Group 7" id="7"/>
          <p:cNvGrpSpPr/>
          <p:nvPr/>
        </p:nvGrpSpPr>
        <p:grpSpPr>
          <a:xfrm rot="0">
            <a:off x="-2317536" y="5922034"/>
            <a:ext cx="10074813" cy="5488218"/>
            <a:chOff x="0" y="0"/>
            <a:chExt cx="2653449" cy="1445457"/>
          </a:xfrm>
        </p:grpSpPr>
        <p:sp>
          <p:nvSpPr>
            <p:cNvPr name="Freeform 8" id="8"/>
            <p:cNvSpPr/>
            <p:nvPr/>
          </p:nvSpPr>
          <p:spPr>
            <a:xfrm flipH="false" flipV="false" rot="0">
              <a:off x="0" y="0"/>
              <a:ext cx="2653449" cy="1445457"/>
            </a:xfrm>
            <a:custGeom>
              <a:avLst/>
              <a:gdLst/>
              <a:ahLst/>
              <a:cxnLst/>
              <a:rect r="r" b="b" t="t" l="l"/>
              <a:pathLst>
                <a:path h="1445457" w="2653449">
                  <a:moveTo>
                    <a:pt x="63012" y="0"/>
                  </a:moveTo>
                  <a:lnTo>
                    <a:pt x="2590436" y="0"/>
                  </a:lnTo>
                  <a:cubicBezTo>
                    <a:pt x="2607148" y="0"/>
                    <a:pt x="2623176" y="6639"/>
                    <a:pt x="2634993" y="18456"/>
                  </a:cubicBezTo>
                  <a:cubicBezTo>
                    <a:pt x="2646810" y="30273"/>
                    <a:pt x="2653449" y="46300"/>
                    <a:pt x="2653449" y="63012"/>
                  </a:cubicBezTo>
                  <a:lnTo>
                    <a:pt x="2653449" y="1382444"/>
                  </a:lnTo>
                  <a:cubicBezTo>
                    <a:pt x="2653449" y="1417245"/>
                    <a:pt x="2625237" y="1445457"/>
                    <a:pt x="2590436" y="1445457"/>
                  </a:cubicBezTo>
                  <a:lnTo>
                    <a:pt x="63012" y="1445457"/>
                  </a:lnTo>
                  <a:cubicBezTo>
                    <a:pt x="46300" y="1445457"/>
                    <a:pt x="30273" y="1438818"/>
                    <a:pt x="18456" y="1427001"/>
                  </a:cubicBezTo>
                  <a:cubicBezTo>
                    <a:pt x="6639" y="1415184"/>
                    <a:pt x="0" y="1399156"/>
                    <a:pt x="0" y="1382444"/>
                  </a:cubicBezTo>
                  <a:lnTo>
                    <a:pt x="0" y="63012"/>
                  </a:lnTo>
                  <a:cubicBezTo>
                    <a:pt x="0" y="46300"/>
                    <a:pt x="6639" y="30273"/>
                    <a:pt x="18456" y="18456"/>
                  </a:cubicBezTo>
                  <a:cubicBezTo>
                    <a:pt x="30273" y="6639"/>
                    <a:pt x="46300" y="0"/>
                    <a:pt x="63012" y="0"/>
                  </a:cubicBezTo>
                  <a:close/>
                </a:path>
              </a:pathLst>
            </a:custGeom>
            <a:solidFill>
              <a:srgbClr val="41BCEB"/>
            </a:solidFill>
          </p:spPr>
        </p:sp>
        <p:sp>
          <p:nvSpPr>
            <p:cNvPr name="TextBox 9" id="9"/>
            <p:cNvSpPr txBox="true"/>
            <p:nvPr/>
          </p:nvSpPr>
          <p:spPr>
            <a:xfrm>
              <a:off x="0" y="-85725"/>
              <a:ext cx="2653449" cy="1531182"/>
            </a:xfrm>
            <a:prstGeom prst="rect">
              <a:avLst/>
            </a:prstGeom>
          </p:spPr>
          <p:txBody>
            <a:bodyPr anchor="ctr" rtlCol="false" tIns="50800" lIns="50800" bIns="50800" rIns="50800"/>
            <a:lstStyle/>
            <a:p>
              <a:pPr algn="ctr">
                <a:lnSpc>
                  <a:spcPts val="3151"/>
                </a:lnSpc>
              </a:pPr>
            </a:p>
          </p:txBody>
        </p:sp>
      </p:grpSp>
      <p:grpSp>
        <p:nvGrpSpPr>
          <p:cNvPr name="Group 10" id="10"/>
          <p:cNvGrpSpPr/>
          <p:nvPr/>
        </p:nvGrpSpPr>
        <p:grpSpPr>
          <a:xfrm rot="0">
            <a:off x="175039" y="2507396"/>
            <a:ext cx="7757277" cy="4414483"/>
            <a:chOff x="0" y="0"/>
            <a:chExt cx="9307230" cy="5296524"/>
          </a:xfrm>
        </p:grpSpPr>
        <p:sp>
          <p:nvSpPr>
            <p:cNvPr name="Freeform 11" id="11"/>
            <p:cNvSpPr/>
            <p:nvPr/>
          </p:nvSpPr>
          <p:spPr>
            <a:xfrm flipH="false" flipV="false" rot="0">
              <a:off x="0" y="0"/>
              <a:ext cx="9338726" cy="5323957"/>
            </a:xfrm>
            <a:custGeom>
              <a:avLst/>
              <a:gdLst/>
              <a:ahLst/>
              <a:cxnLst/>
              <a:rect r="r" b="b" t="t" l="l"/>
              <a:pathLst>
                <a:path h="5323957" w="9338726">
                  <a:moveTo>
                    <a:pt x="8951508" y="0"/>
                  </a:moveTo>
                  <a:cubicBezTo>
                    <a:pt x="9203039" y="0"/>
                    <a:pt x="9338726" y="106969"/>
                    <a:pt x="9292516" y="237662"/>
                  </a:cubicBezTo>
                  <a:lnTo>
                    <a:pt x="6912818" y="5105455"/>
                  </a:lnTo>
                  <a:cubicBezTo>
                    <a:pt x="6848990" y="5236147"/>
                    <a:pt x="6595472" y="5323957"/>
                    <a:pt x="6349707" y="5290861"/>
                  </a:cubicBezTo>
                  <a:lnTo>
                    <a:pt x="446790" y="4599996"/>
                  </a:lnTo>
                  <a:cubicBezTo>
                    <a:pt x="201026" y="4571250"/>
                    <a:pt x="0" y="4437138"/>
                    <a:pt x="0" y="4301957"/>
                  </a:cubicBezTo>
                  <a:lnTo>
                    <a:pt x="0" y="245783"/>
                  </a:lnTo>
                  <a:cubicBezTo>
                    <a:pt x="0" y="110603"/>
                    <a:pt x="205798" y="0"/>
                    <a:pt x="457328" y="0"/>
                  </a:cubicBezTo>
                  <a:lnTo>
                    <a:pt x="8951508" y="0"/>
                  </a:lnTo>
                  <a:close/>
                </a:path>
              </a:pathLst>
            </a:custGeom>
            <a:blipFill>
              <a:blip r:embed="rId2"/>
              <a:stretch>
                <a:fillRect l="-60" t="-8564" r="-60" b="-8549"/>
              </a:stretch>
            </a:blipFill>
          </p:spPr>
        </p:sp>
      </p:grpSp>
      <p:grpSp>
        <p:nvGrpSpPr>
          <p:cNvPr name="Group 12" id="12"/>
          <p:cNvGrpSpPr/>
          <p:nvPr/>
        </p:nvGrpSpPr>
        <p:grpSpPr>
          <a:xfrm rot="0">
            <a:off x="-2019789" y="-709373"/>
            <a:ext cx="19279089" cy="2416264"/>
            <a:chOff x="0" y="0"/>
            <a:chExt cx="5077620" cy="636382"/>
          </a:xfrm>
        </p:grpSpPr>
        <p:sp>
          <p:nvSpPr>
            <p:cNvPr name="Freeform 13" id="13"/>
            <p:cNvSpPr/>
            <p:nvPr/>
          </p:nvSpPr>
          <p:spPr>
            <a:xfrm flipH="false" flipV="false" rot="0">
              <a:off x="0" y="0"/>
              <a:ext cx="5077620" cy="636382"/>
            </a:xfrm>
            <a:custGeom>
              <a:avLst/>
              <a:gdLst/>
              <a:ahLst/>
              <a:cxnLst/>
              <a:rect r="r" b="b" t="t" l="l"/>
              <a:pathLst>
                <a:path h="636382" w="5077620">
                  <a:moveTo>
                    <a:pt x="40157" y="0"/>
                  </a:moveTo>
                  <a:lnTo>
                    <a:pt x="5037463" y="0"/>
                  </a:lnTo>
                  <a:cubicBezTo>
                    <a:pt x="5059641" y="0"/>
                    <a:pt x="5077620" y="17979"/>
                    <a:pt x="5077620" y="40157"/>
                  </a:cubicBezTo>
                  <a:lnTo>
                    <a:pt x="5077620" y="596225"/>
                  </a:lnTo>
                  <a:cubicBezTo>
                    <a:pt x="5077620" y="606875"/>
                    <a:pt x="5073389" y="617090"/>
                    <a:pt x="5065858" y="624620"/>
                  </a:cubicBezTo>
                  <a:cubicBezTo>
                    <a:pt x="5058327" y="632151"/>
                    <a:pt x="5048113" y="636382"/>
                    <a:pt x="5037463" y="636382"/>
                  </a:cubicBezTo>
                  <a:lnTo>
                    <a:pt x="40157" y="636382"/>
                  </a:lnTo>
                  <a:cubicBezTo>
                    <a:pt x="29507" y="636382"/>
                    <a:pt x="19293" y="632151"/>
                    <a:pt x="11762" y="624620"/>
                  </a:cubicBezTo>
                  <a:cubicBezTo>
                    <a:pt x="4231" y="617090"/>
                    <a:pt x="0" y="606875"/>
                    <a:pt x="0" y="596225"/>
                  </a:cubicBezTo>
                  <a:lnTo>
                    <a:pt x="0" y="40157"/>
                  </a:lnTo>
                  <a:cubicBezTo>
                    <a:pt x="0" y="29507"/>
                    <a:pt x="4231" y="19293"/>
                    <a:pt x="11762" y="11762"/>
                  </a:cubicBezTo>
                  <a:cubicBezTo>
                    <a:pt x="19293" y="4231"/>
                    <a:pt x="29507" y="0"/>
                    <a:pt x="40157" y="0"/>
                  </a:cubicBezTo>
                  <a:close/>
                </a:path>
              </a:pathLst>
            </a:custGeom>
            <a:solidFill>
              <a:srgbClr val="EC4079">
                <a:alpha val="97647"/>
              </a:srgbClr>
            </a:solidFill>
          </p:spPr>
        </p:sp>
        <p:sp>
          <p:nvSpPr>
            <p:cNvPr name="TextBox 14" id="14"/>
            <p:cNvSpPr txBox="true"/>
            <p:nvPr/>
          </p:nvSpPr>
          <p:spPr>
            <a:xfrm>
              <a:off x="0" y="-85725"/>
              <a:ext cx="5077620" cy="722107"/>
            </a:xfrm>
            <a:prstGeom prst="rect">
              <a:avLst/>
            </a:prstGeom>
          </p:spPr>
          <p:txBody>
            <a:bodyPr anchor="ctr" rtlCol="false" tIns="50800" lIns="50800" bIns="50800" rIns="50800"/>
            <a:lstStyle/>
            <a:p>
              <a:pPr algn="ctr">
                <a:lnSpc>
                  <a:spcPts val="3151"/>
                </a:lnSpc>
              </a:pPr>
            </a:p>
          </p:txBody>
        </p:sp>
      </p:grpSp>
      <p:sp>
        <p:nvSpPr>
          <p:cNvPr name="TextBox 15" id="15"/>
          <p:cNvSpPr txBox="true"/>
          <p:nvPr/>
        </p:nvSpPr>
        <p:spPr>
          <a:xfrm rot="0">
            <a:off x="601870" y="72354"/>
            <a:ext cx="17084261" cy="1419944"/>
          </a:xfrm>
          <a:prstGeom prst="rect">
            <a:avLst/>
          </a:prstGeom>
        </p:spPr>
        <p:txBody>
          <a:bodyPr anchor="t" rtlCol="false" tIns="0" lIns="0" bIns="0" rIns="0">
            <a:spAutoFit/>
          </a:bodyPr>
          <a:lstStyle/>
          <a:p>
            <a:pPr algn="l">
              <a:lnSpc>
                <a:spcPts val="4452"/>
              </a:lnSpc>
            </a:pPr>
            <a:r>
              <a:rPr lang="en-US" b="true" sz="4589" spc="-192">
                <a:solidFill>
                  <a:srgbClr val="FFFFFF"/>
                </a:solidFill>
                <a:latin typeface="Prachason Neue SemiExpanded Bold"/>
                <a:ea typeface="Prachason Neue SemiExpanded Bold"/>
                <a:cs typeface="Prachason Neue SemiExpanded Bold"/>
                <a:sym typeface="Prachason Neue SemiExpanded Bold"/>
              </a:rPr>
              <a:t>A 4PS MARKETING ANALYSIS &amp; STRATEGIC REPOSITIONING</a:t>
            </a:r>
          </a:p>
        </p:txBody>
      </p:sp>
      <p:grpSp>
        <p:nvGrpSpPr>
          <p:cNvPr name="Group 16" id="16"/>
          <p:cNvGrpSpPr/>
          <p:nvPr/>
        </p:nvGrpSpPr>
        <p:grpSpPr>
          <a:xfrm rot="0">
            <a:off x="-997704" y="8047022"/>
            <a:ext cx="15389193" cy="1206330"/>
            <a:chOff x="0" y="0"/>
            <a:chExt cx="4053121" cy="317716"/>
          </a:xfrm>
        </p:grpSpPr>
        <p:sp>
          <p:nvSpPr>
            <p:cNvPr name="Freeform 17" id="17"/>
            <p:cNvSpPr/>
            <p:nvPr/>
          </p:nvSpPr>
          <p:spPr>
            <a:xfrm flipH="false" flipV="false" rot="0">
              <a:off x="0" y="0"/>
              <a:ext cx="4053121" cy="317716"/>
            </a:xfrm>
            <a:custGeom>
              <a:avLst/>
              <a:gdLst/>
              <a:ahLst/>
              <a:cxnLst/>
              <a:rect r="r" b="b" t="t" l="l"/>
              <a:pathLst>
                <a:path h="317716" w="4053121">
                  <a:moveTo>
                    <a:pt x="39240" y="0"/>
                  </a:moveTo>
                  <a:lnTo>
                    <a:pt x="4013881" y="0"/>
                  </a:lnTo>
                  <a:cubicBezTo>
                    <a:pt x="4035553" y="0"/>
                    <a:pt x="4053121" y="17568"/>
                    <a:pt x="4053121" y="39240"/>
                  </a:cubicBezTo>
                  <a:lnTo>
                    <a:pt x="4053121" y="278477"/>
                  </a:lnTo>
                  <a:cubicBezTo>
                    <a:pt x="4053121" y="288884"/>
                    <a:pt x="4048987" y="298864"/>
                    <a:pt x="4041628" y="306223"/>
                  </a:cubicBezTo>
                  <a:cubicBezTo>
                    <a:pt x="4034269" y="313582"/>
                    <a:pt x="4024288" y="317716"/>
                    <a:pt x="4013881" y="317716"/>
                  </a:cubicBezTo>
                  <a:lnTo>
                    <a:pt x="39240" y="317716"/>
                  </a:lnTo>
                  <a:cubicBezTo>
                    <a:pt x="17568" y="317716"/>
                    <a:pt x="0" y="300148"/>
                    <a:pt x="0" y="278477"/>
                  </a:cubicBezTo>
                  <a:lnTo>
                    <a:pt x="0" y="39240"/>
                  </a:lnTo>
                  <a:cubicBezTo>
                    <a:pt x="0" y="28833"/>
                    <a:pt x="4134" y="18852"/>
                    <a:pt x="11493" y="11493"/>
                  </a:cubicBezTo>
                  <a:cubicBezTo>
                    <a:pt x="18852" y="4134"/>
                    <a:pt x="28833" y="0"/>
                    <a:pt x="39240" y="0"/>
                  </a:cubicBezTo>
                  <a:close/>
                </a:path>
              </a:pathLst>
            </a:custGeom>
            <a:solidFill>
              <a:srgbClr val="FCDF1A"/>
            </a:solidFill>
          </p:spPr>
        </p:sp>
        <p:sp>
          <p:nvSpPr>
            <p:cNvPr name="TextBox 18" id="18"/>
            <p:cNvSpPr txBox="true"/>
            <p:nvPr/>
          </p:nvSpPr>
          <p:spPr>
            <a:xfrm>
              <a:off x="0" y="-85725"/>
              <a:ext cx="4053121" cy="403441"/>
            </a:xfrm>
            <a:prstGeom prst="rect">
              <a:avLst/>
            </a:prstGeom>
          </p:spPr>
          <p:txBody>
            <a:bodyPr anchor="ctr" rtlCol="false" tIns="50800" lIns="50800" bIns="50800" rIns="50800"/>
            <a:lstStyle/>
            <a:p>
              <a:pPr algn="ctr">
                <a:lnSpc>
                  <a:spcPts val="3151"/>
                </a:lnSpc>
              </a:pPr>
            </a:p>
          </p:txBody>
        </p:sp>
      </p:grpSp>
      <p:sp>
        <p:nvSpPr>
          <p:cNvPr name="Freeform 19" id="19"/>
          <p:cNvSpPr/>
          <p:nvPr/>
        </p:nvSpPr>
        <p:spPr>
          <a:xfrm flipH="false" flipV="false" rot="0">
            <a:off x="7184834" y="1942616"/>
            <a:ext cx="10736651" cy="6569688"/>
          </a:xfrm>
          <a:custGeom>
            <a:avLst/>
            <a:gdLst/>
            <a:ahLst/>
            <a:cxnLst/>
            <a:rect r="r" b="b" t="t" l="l"/>
            <a:pathLst>
              <a:path h="6569688" w="10736651">
                <a:moveTo>
                  <a:pt x="0" y="0"/>
                </a:moveTo>
                <a:lnTo>
                  <a:pt x="10736651" y="0"/>
                </a:lnTo>
                <a:lnTo>
                  <a:pt x="10736651" y="6569688"/>
                </a:lnTo>
                <a:lnTo>
                  <a:pt x="0" y="6569688"/>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grpSp>
        <p:nvGrpSpPr>
          <p:cNvPr name="Group 4" id="4"/>
          <p:cNvGrpSpPr/>
          <p:nvPr/>
        </p:nvGrpSpPr>
        <p:grpSpPr>
          <a:xfrm rot="0">
            <a:off x="3823246" y="11221194"/>
            <a:ext cx="185589" cy="185589"/>
            <a:chOff x="0" y="0"/>
            <a:chExt cx="247452" cy="247452"/>
          </a:xfrm>
        </p:grpSpPr>
        <p:sp>
          <p:nvSpPr>
            <p:cNvPr name="Freeform 5" id="5"/>
            <p:cNvSpPr/>
            <p:nvPr/>
          </p:nvSpPr>
          <p:spPr>
            <a:xfrm flipH="false" flipV="false" rot="0">
              <a:off x="0" y="0"/>
              <a:ext cx="247396" cy="247396"/>
            </a:xfrm>
            <a:custGeom>
              <a:avLst/>
              <a:gdLst/>
              <a:ahLst/>
              <a:cxnLst/>
              <a:rect r="r" b="b" t="t" l="l"/>
              <a:pathLst>
                <a:path h="247396" w="247396">
                  <a:moveTo>
                    <a:pt x="0" y="30480"/>
                  </a:moveTo>
                  <a:cubicBezTo>
                    <a:pt x="0" y="13589"/>
                    <a:pt x="13589" y="0"/>
                    <a:pt x="30480" y="0"/>
                  </a:cubicBezTo>
                  <a:lnTo>
                    <a:pt x="216916" y="0"/>
                  </a:lnTo>
                  <a:cubicBezTo>
                    <a:pt x="233807" y="0"/>
                    <a:pt x="247396" y="13589"/>
                    <a:pt x="247396" y="30480"/>
                  </a:cubicBezTo>
                  <a:lnTo>
                    <a:pt x="247396" y="216916"/>
                  </a:lnTo>
                  <a:cubicBezTo>
                    <a:pt x="247396" y="233807"/>
                    <a:pt x="233807" y="247396"/>
                    <a:pt x="216916" y="247396"/>
                  </a:cubicBezTo>
                  <a:lnTo>
                    <a:pt x="30480" y="247396"/>
                  </a:lnTo>
                  <a:cubicBezTo>
                    <a:pt x="13589" y="247396"/>
                    <a:pt x="0" y="233807"/>
                    <a:pt x="0" y="216916"/>
                  </a:cubicBezTo>
                  <a:close/>
                </a:path>
              </a:pathLst>
            </a:custGeom>
            <a:solidFill>
              <a:srgbClr val="081A44"/>
            </a:solidFill>
          </p:spPr>
        </p:sp>
      </p:grpSp>
      <p:grpSp>
        <p:nvGrpSpPr>
          <p:cNvPr name="Group 6" id="6"/>
          <p:cNvGrpSpPr/>
          <p:nvPr/>
        </p:nvGrpSpPr>
        <p:grpSpPr>
          <a:xfrm rot="0">
            <a:off x="7642623" y="11221194"/>
            <a:ext cx="185589" cy="185589"/>
            <a:chOff x="0" y="0"/>
            <a:chExt cx="247452" cy="247452"/>
          </a:xfrm>
        </p:grpSpPr>
        <p:sp>
          <p:nvSpPr>
            <p:cNvPr name="Freeform 7" id="7"/>
            <p:cNvSpPr/>
            <p:nvPr/>
          </p:nvSpPr>
          <p:spPr>
            <a:xfrm flipH="false" flipV="false" rot="0">
              <a:off x="0" y="0"/>
              <a:ext cx="247396" cy="247396"/>
            </a:xfrm>
            <a:custGeom>
              <a:avLst/>
              <a:gdLst/>
              <a:ahLst/>
              <a:cxnLst/>
              <a:rect r="r" b="b" t="t" l="l"/>
              <a:pathLst>
                <a:path h="247396" w="247396">
                  <a:moveTo>
                    <a:pt x="0" y="30480"/>
                  </a:moveTo>
                  <a:cubicBezTo>
                    <a:pt x="0" y="13589"/>
                    <a:pt x="13589" y="0"/>
                    <a:pt x="30480" y="0"/>
                  </a:cubicBezTo>
                  <a:lnTo>
                    <a:pt x="216916" y="0"/>
                  </a:lnTo>
                  <a:cubicBezTo>
                    <a:pt x="233807" y="0"/>
                    <a:pt x="247396" y="13589"/>
                    <a:pt x="247396" y="30480"/>
                  </a:cubicBezTo>
                  <a:lnTo>
                    <a:pt x="247396" y="216916"/>
                  </a:lnTo>
                  <a:cubicBezTo>
                    <a:pt x="247396" y="233807"/>
                    <a:pt x="233807" y="247396"/>
                    <a:pt x="216916" y="247396"/>
                  </a:cubicBezTo>
                  <a:lnTo>
                    <a:pt x="30480" y="247396"/>
                  </a:lnTo>
                  <a:cubicBezTo>
                    <a:pt x="13589" y="247396"/>
                    <a:pt x="0" y="233807"/>
                    <a:pt x="0" y="216916"/>
                  </a:cubicBezTo>
                  <a:close/>
                </a:path>
              </a:pathLst>
            </a:custGeom>
            <a:solidFill>
              <a:srgbClr val="123790"/>
            </a:solidFill>
          </p:spPr>
        </p:sp>
      </p:grpSp>
      <p:grpSp>
        <p:nvGrpSpPr>
          <p:cNvPr name="Group 8" id="8"/>
          <p:cNvGrpSpPr/>
          <p:nvPr/>
        </p:nvGrpSpPr>
        <p:grpSpPr>
          <a:xfrm rot="0">
            <a:off x="12102405" y="11221194"/>
            <a:ext cx="185589" cy="185589"/>
            <a:chOff x="0" y="0"/>
            <a:chExt cx="247452" cy="247452"/>
          </a:xfrm>
        </p:grpSpPr>
        <p:sp>
          <p:nvSpPr>
            <p:cNvPr name="Freeform 9" id="9"/>
            <p:cNvSpPr/>
            <p:nvPr/>
          </p:nvSpPr>
          <p:spPr>
            <a:xfrm flipH="false" flipV="false" rot="0">
              <a:off x="0" y="0"/>
              <a:ext cx="247396" cy="247396"/>
            </a:xfrm>
            <a:custGeom>
              <a:avLst/>
              <a:gdLst/>
              <a:ahLst/>
              <a:cxnLst/>
              <a:rect r="r" b="b" t="t" l="l"/>
              <a:pathLst>
                <a:path h="247396" w="247396">
                  <a:moveTo>
                    <a:pt x="0" y="30480"/>
                  </a:moveTo>
                  <a:cubicBezTo>
                    <a:pt x="0" y="13589"/>
                    <a:pt x="13589" y="0"/>
                    <a:pt x="30480" y="0"/>
                  </a:cubicBezTo>
                  <a:lnTo>
                    <a:pt x="216916" y="0"/>
                  </a:lnTo>
                  <a:cubicBezTo>
                    <a:pt x="233807" y="0"/>
                    <a:pt x="247396" y="13589"/>
                    <a:pt x="247396" y="30480"/>
                  </a:cubicBezTo>
                  <a:lnTo>
                    <a:pt x="247396" y="216916"/>
                  </a:lnTo>
                  <a:cubicBezTo>
                    <a:pt x="247396" y="233807"/>
                    <a:pt x="233807" y="247396"/>
                    <a:pt x="216916" y="247396"/>
                  </a:cubicBezTo>
                  <a:lnTo>
                    <a:pt x="30480" y="247396"/>
                  </a:lnTo>
                  <a:cubicBezTo>
                    <a:pt x="13589" y="247396"/>
                    <a:pt x="0" y="233807"/>
                    <a:pt x="0" y="216916"/>
                  </a:cubicBezTo>
                  <a:close/>
                </a:path>
              </a:pathLst>
            </a:custGeom>
            <a:solidFill>
              <a:srgbClr val="1B55DB"/>
            </a:solidFill>
          </p:spPr>
        </p:sp>
      </p:grpSp>
      <p:sp>
        <p:nvSpPr>
          <p:cNvPr name="Freeform 10" id="10"/>
          <p:cNvSpPr/>
          <p:nvPr/>
        </p:nvSpPr>
        <p:spPr>
          <a:xfrm flipH="false" flipV="false" rot="0">
            <a:off x="2553429" y="2341610"/>
            <a:ext cx="13181142" cy="7628586"/>
          </a:xfrm>
          <a:custGeom>
            <a:avLst/>
            <a:gdLst/>
            <a:ahLst/>
            <a:cxnLst/>
            <a:rect r="r" b="b" t="t" l="l"/>
            <a:pathLst>
              <a:path h="7628586" w="13181142">
                <a:moveTo>
                  <a:pt x="0" y="0"/>
                </a:moveTo>
                <a:lnTo>
                  <a:pt x="13181142" y="0"/>
                </a:lnTo>
                <a:lnTo>
                  <a:pt x="13181142" y="7628586"/>
                </a:lnTo>
                <a:lnTo>
                  <a:pt x="0" y="7628586"/>
                </a:lnTo>
                <a:lnTo>
                  <a:pt x="0" y="0"/>
                </a:lnTo>
                <a:close/>
              </a:path>
            </a:pathLst>
          </a:custGeom>
          <a:blipFill>
            <a:blip r:embed="rId3"/>
            <a:stretch>
              <a:fillRect l="0" t="0" r="0" b="0"/>
            </a:stretch>
          </a:blipFill>
        </p:spPr>
      </p:sp>
      <p:sp>
        <p:nvSpPr>
          <p:cNvPr name="TextBox 11" id="11"/>
          <p:cNvSpPr txBox="true"/>
          <p:nvPr/>
        </p:nvSpPr>
        <p:spPr>
          <a:xfrm rot="0">
            <a:off x="649784" y="1066726"/>
            <a:ext cx="16988432" cy="990711"/>
          </a:xfrm>
          <a:prstGeom prst="rect">
            <a:avLst/>
          </a:prstGeom>
        </p:spPr>
        <p:txBody>
          <a:bodyPr anchor="t" rtlCol="false" tIns="0" lIns="0" bIns="0" rIns="0">
            <a:spAutoFit/>
          </a:bodyPr>
          <a:lstStyle/>
          <a:p>
            <a:pPr algn="l">
              <a:lnSpc>
                <a:spcPts val="3539"/>
              </a:lnSpc>
            </a:pPr>
            <a:r>
              <a:rPr lang="en-US" sz="2199">
                <a:solidFill>
                  <a:srgbClr val="B0BEC5"/>
                </a:solidFill>
                <a:latin typeface="Prachason Neue"/>
                <a:ea typeface="Prachason Neue"/>
                <a:cs typeface="Prachason Neue"/>
                <a:sym typeface="Prachason Neue"/>
              </a:rPr>
              <a:t>Cult.fit operates within a dynamic competitive landscape, facing both digital platforms and traditional gym chains. Its extensive network of over 580 studios significantly surpasses established competitors.</a:t>
            </a:r>
          </a:p>
        </p:txBody>
      </p:sp>
      <p:sp>
        <p:nvSpPr>
          <p:cNvPr name="TextBox 12" id="12"/>
          <p:cNvSpPr txBox="true"/>
          <p:nvPr/>
        </p:nvSpPr>
        <p:spPr>
          <a:xfrm rot="0">
            <a:off x="649784" y="500955"/>
            <a:ext cx="11071324" cy="589657"/>
          </a:xfrm>
          <a:prstGeom prst="rect">
            <a:avLst/>
          </a:prstGeom>
        </p:spPr>
        <p:txBody>
          <a:bodyPr anchor="t" rtlCol="false" tIns="0" lIns="0" bIns="0" rIns="0">
            <a:spAutoFit/>
          </a:bodyPr>
          <a:lstStyle/>
          <a:p>
            <a:pPr algn="l">
              <a:lnSpc>
                <a:spcPts val="4562"/>
              </a:lnSpc>
            </a:pPr>
            <a:r>
              <a:rPr lang="en-US" sz="3625">
                <a:solidFill>
                  <a:srgbClr val="FFD600"/>
                </a:solidFill>
                <a:latin typeface="Alexandria"/>
                <a:ea typeface="Alexandria"/>
                <a:cs typeface="Alexandria"/>
                <a:sym typeface="Alexandria"/>
              </a:rPr>
              <a:t>Competitive Landscape in India's Fitness Market</a:t>
            </a:r>
          </a:p>
        </p:txBody>
      </p:sp>
      <p:sp>
        <p:nvSpPr>
          <p:cNvPr name="TextBox 13" id="13"/>
          <p:cNvSpPr txBox="true"/>
          <p:nvPr/>
        </p:nvSpPr>
        <p:spPr>
          <a:xfrm rot="0">
            <a:off x="4085035" y="11164044"/>
            <a:ext cx="2100560" cy="274638"/>
          </a:xfrm>
          <a:prstGeom prst="rect">
            <a:avLst/>
          </a:prstGeom>
        </p:spPr>
        <p:txBody>
          <a:bodyPr anchor="t" rtlCol="false" tIns="0" lIns="0" bIns="0" rIns="0">
            <a:spAutoFit/>
          </a:bodyPr>
          <a:lstStyle/>
          <a:p>
            <a:pPr algn="l">
              <a:lnSpc>
                <a:spcPts val="1437"/>
              </a:lnSpc>
            </a:pPr>
            <a:r>
              <a:rPr lang="en-US" sz="1437">
                <a:solidFill>
                  <a:srgbClr val="B0BEC5"/>
                </a:solidFill>
                <a:latin typeface="Prachason Neue"/>
                <a:ea typeface="Prachason Neue"/>
                <a:cs typeface="Prachason Neue"/>
                <a:sym typeface="Prachason Neue"/>
              </a:rPr>
              <a:t>Market Share (Approx.)</a:t>
            </a:r>
          </a:p>
        </p:txBody>
      </p:sp>
      <p:sp>
        <p:nvSpPr>
          <p:cNvPr name="TextBox 14" id="14"/>
          <p:cNvSpPr txBox="true"/>
          <p:nvPr/>
        </p:nvSpPr>
        <p:spPr>
          <a:xfrm rot="0">
            <a:off x="7904410" y="11164044"/>
            <a:ext cx="2740819" cy="274638"/>
          </a:xfrm>
          <a:prstGeom prst="rect">
            <a:avLst/>
          </a:prstGeom>
        </p:spPr>
        <p:txBody>
          <a:bodyPr anchor="t" rtlCol="false" tIns="0" lIns="0" bIns="0" rIns="0">
            <a:spAutoFit/>
          </a:bodyPr>
          <a:lstStyle/>
          <a:p>
            <a:pPr algn="l">
              <a:lnSpc>
                <a:spcPts val="1437"/>
              </a:lnSpc>
            </a:pPr>
            <a:r>
              <a:rPr lang="en-US" sz="1437">
                <a:solidFill>
                  <a:srgbClr val="B0BEC5"/>
                </a:solidFill>
                <a:latin typeface="Prachason Neue"/>
                <a:ea typeface="Prachason Neue"/>
                <a:cs typeface="Prachason Neue"/>
                <a:sym typeface="Prachason Neue"/>
              </a:rPr>
              <a:t>Estimated Revenue (₹ Cr/Year)</a:t>
            </a:r>
          </a:p>
        </p:txBody>
      </p:sp>
      <p:sp>
        <p:nvSpPr>
          <p:cNvPr name="TextBox 15" id="15"/>
          <p:cNvSpPr txBox="true"/>
          <p:nvPr/>
        </p:nvSpPr>
        <p:spPr>
          <a:xfrm rot="0">
            <a:off x="12364194" y="11164044"/>
            <a:ext cx="1507034" cy="274638"/>
          </a:xfrm>
          <a:prstGeom prst="rect">
            <a:avLst/>
          </a:prstGeom>
        </p:spPr>
        <p:txBody>
          <a:bodyPr anchor="t" rtlCol="false" tIns="0" lIns="0" bIns="0" rIns="0">
            <a:spAutoFit/>
          </a:bodyPr>
          <a:lstStyle/>
          <a:p>
            <a:pPr algn="l">
              <a:lnSpc>
                <a:spcPts val="1437"/>
              </a:lnSpc>
            </a:pPr>
            <a:r>
              <a:rPr lang="en-US" sz="1437">
                <a:solidFill>
                  <a:srgbClr val="B0BEC5"/>
                </a:solidFill>
                <a:latin typeface="Prachason Neue"/>
                <a:ea typeface="Prachason Neue"/>
                <a:cs typeface="Prachason Neue"/>
                <a:sym typeface="Prachason Neue"/>
              </a:rPr>
              <a:t>Number of Gyms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Freeform 4" id="4"/>
          <p:cNvSpPr/>
          <p:nvPr/>
        </p:nvSpPr>
        <p:spPr>
          <a:xfrm flipH="false" flipV="false" rot="0">
            <a:off x="7673434" y="2330004"/>
            <a:ext cx="9270227" cy="6176289"/>
          </a:xfrm>
          <a:custGeom>
            <a:avLst/>
            <a:gdLst/>
            <a:ahLst/>
            <a:cxnLst/>
            <a:rect r="r" b="b" t="t" l="l"/>
            <a:pathLst>
              <a:path h="6176289" w="9270227">
                <a:moveTo>
                  <a:pt x="0" y="0"/>
                </a:moveTo>
                <a:lnTo>
                  <a:pt x="9270227" y="0"/>
                </a:lnTo>
                <a:lnTo>
                  <a:pt x="9270227" y="6176288"/>
                </a:lnTo>
                <a:lnTo>
                  <a:pt x="0" y="6176288"/>
                </a:lnTo>
                <a:lnTo>
                  <a:pt x="0" y="0"/>
                </a:lnTo>
                <a:close/>
              </a:path>
            </a:pathLst>
          </a:custGeom>
          <a:blipFill>
            <a:blip r:embed="rId2"/>
            <a:stretch>
              <a:fillRect l="0" t="0" r="0" b="0"/>
            </a:stretch>
          </a:blipFill>
        </p:spPr>
      </p:sp>
      <p:sp>
        <p:nvSpPr>
          <p:cNvPr name="Freeform 5" id="5"/>
          <p:cNvSpPr/>
          <p:nvPr/>
        </p:nvSpPr>
        <p:spPr>
          <a:xfrm flipH="false" flipV="false" rot="0">
            <a:off x="1267933" y="1323865"/>
            <a:ext cx="5733035" cy="3819635"/>
          </a:xfrm>
          <a:custGeom>
            <a:avLst/>
            <a:gdLst/>
            <a:ahLst/>
            <a:cxnLst/>
            <a:rect r="r" b="b" t="t" l="l"/>
            <a:pathLst>
              <a:path h="3819635" w="5733035">
                <a:moveTo>
                  <a:pt x="0" y="0"/>
                </a:moveTo>
                <a:lnTo>
                  <a:pt x="5733035" y="0"/>
                </a:lnTo>
                <a:lnTo>
                  <a:pt x="5733035" y="3819635"/>
                </a:lnTo>
                <a:lnTo>
                  <a:pt x="0" y="3819635"/>
                </a:lnTo>
                <a:lnTo>
                  <a:pt x="0" y="0"/>
                </a:lnTo>
                <a:close/>
              </a:path>
            </a:pathLst>
          </a:custGeom>
          <a:blipFill>
            <a:blip r:embed="rId3"/>
            <a:stretch>
              <a:fillRect l="0" t="0" r="0" b="0"/>
            </a:stretch>
          </a:blipFill>
        </p:spPr>
      </p:sp>
      <p:sp>
        <p:nvSpPr>
          <p:cNvPr name="Freeform 6" id="6"/>
          <p:cNvSpPr/>
          <p:nvPr/>
        </p:nvSpPr>
        <p:spPr>
          <a:xfrm flipH="false" flipV="false" rot="0">
            <a:off x="1267933" y="5692796"/>
            <a:ext cx="5733035" cy="3819635"/>
          </a:xfrm>
          <a:custGeom>
            <a:avLst/>
            <a:gdLst/>
            <a:ahLst/>
            <a:cxnLst/>
            <a:rect r="r" b="b" t="t" l="l"/>
            <a:pathLst>
              <a:path h="3819635" w="5733035">
                <a:moveTo>
                  <a:pt x="0" y="0"/>
                </a:moveTo>
                <a:lnTo>
                  <a:pt x="5733035" y="0"/>
                </a:lnTo>
                <a:lnTo>
                  <a:pt x="5733035" y="3819635"/>
                </a:lnTo>
                <a:lnTo>
                  <a:pt x="0" y="3819635"/>
                </a:lnTo>
                <a:lnTo>
                  <a:pt x="0" y="0"/>
                </a:lnTo>
                <a:close/>
              </a:path>
            </a:pathLst>
          </a:custGeom>
          <a:blipFill>
            <a:blip r:embed="rId4"/>
            <a:stretch>
              <a:fillRect l="0" t="0" r="0" b="0"/>
            </a:stretch>
          </a:blipFill>
        </p:spPr>
      </p:sp>
      <p:sp>
        <p:nvSpPr>
          <p:cNvPr name="TextBox 7" id="7"/>
          <p:cNvSpPr txBox="true"/>
          <p:nvPr/>
        </p:nvSpPr>
        <p:spPr>
          <a:xfrm rot="0">
            <a:off x="2303431" y="474662"/>
            <a:ext cx="13681138" cy="554037"/>
          </a:xfrm>
          <a:prstGeom prst="rect">
            <a:avLst/>
          </a:prstGeom>
        </p:spPr>
        <p:txBody>
          <a:bodyPr anchor="t" rtlCol="false" tIns="0" lIns="0" bIns="0" rIns="0">
            <a:spAutoFit/>
          </a:bodyPr>
          <a:lstStyle/>
          <a:p>
            <a:pPr algn="l">
              <a:lnSpc>
                <a:spcPts val="4562"/>
              </a:lnSpc>
            </a:pPr>
            <a:r>
              <a:rPr lang="en-US" sz="3625">
                <a:solidFill>
                  <a:srgbClr val="FFD600"/>
                </a:solidFill>
                <a:latin typeface="Alexandria"/>
                <a:ea typeface="Alexandria"/>
                <a:cs typeface="Alexandria"/>
                <a:sym typeface="Alexandria"/>
              </a:rPr>
              <a:t>V</a:t>
            </a:r>
            <a:r>
              <a:rPr lang="en-US" sz="3625">
                <a:solidFill>
                  <a:srgbClr val="FFD600"/>
                </a:solidFill>
                <a:latin typeface="Alexandria"/>
                <a:ea typeface="Alexandria"/>
                <a:cs typeface="Alexandria"/>
                <a:sym typeface="Alexandria"/>
              </a:rPr>
              <a:t>isualizing the Trends: The Case for Cultfit’s Repositioning</a:t>
            </a:r>
          </a:p>
        </p:txBody>
      </p:sp>
      <p:sp>
        <p:nvSpPr>
          <p:cNvPr name="TextBox 8" id="8"/>
          <p:cNvSpPr txBox="true"/>
          <p:nvPr/>
        </p:nvSpPr>
        <p:spPr>
          <a:xfrm rot="0">
            <a:off x="1229595" y="5061754"/>
            <a:ext cx="5868471" cy="512763"/>
          </a:xfrm>
          <a:prstGeom prst="rect">
            <a:avLst/>
          </a:prstGeom>
        </p:spPr>
        <p:txBody>
          <a:bodyPr anchor="t" rtlCol="false" tIns="0" lIns="0" bIns="0" rIns="0">
            <a:spAutoFit/>
          </a:bodyPr>
          <a:lstStyle/>
          <a:p>
            <a:pPr algn="ctr">
              <a:lnSpc>
                <a:spcPts val="3312"/>
              </a:lnSpc>
              <a:spcBef>
                <a:spcPct val="0"/>
              </a:spcBef>
            </a:pPr>
            <a:r>
              <a:rPr lang="en-US" sz="2062">
                <a:solidFill>
                  <a:srgbClr val="B0BEC5"/>
                </a:solidFill>
                <a:latin typeface="Prachason Neue"/>
                <a:ea typeface="Prachason Neue"/>
                <a:cs typeface="Prachason Neue"/>
                <a:sym typeface="Prachason Neue"/>
              </a:rPr>
              <a:t>Fitness Program Preferences Among Older Adults</a:t>
            </a:r>
          </a:p>
        </p:txBody>
      </p:sp>
      <p:sp>
        <p:nvSpPr>
          <p:cNvPr name="TextBox 9" id="9"/>
          <p:cNvSpPr txBox="true"/>
          <p:nvPr/>
        </p:nvSpPr>
        <p:spPr>
          <a:xfrm rot="0">
            <a:off x="7673434" y="8882046"/>
            <a:ext cx="9585866" cy="996304"/>
          </a:xfrm>
          <a:prstGeom prst="rect">
            <a:avLst/>
          </a:prstGeom>
        </p:spPr>
        <p:txBody>
          <a:bodyPr anchor="t" rtlCol="false" tIns="0" lIns="0" bIns="0" rIns="0">
            <a:spAutoFit/>
          </a:bodyPr>
          <a:lstStyle/>
          <a:p>
            <a:pPr algn="ctr">
              <a:lnSpc>
                <a:spcPts val="3561"/>
              </a:lnSpc>
              <a:spcBef>
                <a:spcPct val="0"/>
              </a:spcBef>
            </a:pPr>
            <a:r>
              <a:rPr lang="en-US" sz="2217">
                <a:solidFill>
                  <a:srgbClr val="B0BEC5"/>
                </a:solidFill>
                <a:latin typeface="Prachason Neue"/>
                <a:ea typeface="Prachason Neue"/>
                <a:cs typeface="Prachason Neue"/>
                <a:sym typeface="Prachason Neue"/>
              </a:rPr>
              <a:t>These visualizations provide compelling, data-backed justification for Cultfit’s repositioning toward an all-ages, community-driven fitness brand.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2480996" y="542925"/>
            <a:ext cx="11673126" cy="1247102"/>
          </a:xfrm>
          <a:prstGeom prst="rect">
            <a:avLst/>
          </a:prstGeom>
        </p:spPr>
        <p:txBody>
          <a:bodyPr anchor="t" rtlCol="false" tIns="0" lIns="0" bIns="0" rIns="0">
            <a:spAutoFit/>
          </a:bodyPr>
          <a:lstStyle/>
          <a:p>
            <a:pPr algn="ctr">
              <a:lnSpc>
                <a:spcPts val="8030"/>
              </a:lnSpc>
              <a:spcBef>
                <a:spcPct val="0"/>
              </a:spcBef>
            </a:pPr>
            <a:r>
              <a:rPr lang="en-US" sz="5000">
                <a:solidFill>
                  <a:srgbClr val="FFD600"/>
                </a:solidFill>
                <a:latin typeface="Prachason Neue"/>
                <a:ea typeface="Prachason Neue"/>
                <a:cs typeface="Prachason Neue"/>
                <a:sym typeface="Prachason Neue"/>
              </a:rPr>
              <a:t>Key Takeaways for Cultfit’s Repositioning</a:t>
            </a:r>
          </a:p>
        </p:txBody>
      </p:sp>
      <p:sp>
        <p:nvSpPr>
          <p:cNvPr name="Freeform 5" id="5"/>
          <p:cNvSpPr/>
          <p:nvPr/>
        </p:nvSpPr>
        <p:spPr>
          <a:xfrm flipH="false" flipV="false" rot="-5400000">
            <a:off x="-679088" y="4414986"/>
            <a:ext cx="5186156" cy="2461067"/>
          </a:xfrm>
          <a:custGeom>
            <a:avLst/>
            <a:gdLst/>
            <a:ahLst/>
            <a:cxnLst/>
            <a:rect r="r" b="b" t="t" l="l"/>
            <a:pathLst>
              <a:path h="2461067" w="5186156">
                <a:moveTo>
                  <a:pt x="0" y="0"/>
                </a:moveTo>
                <a:lnTo>
                  <a:pt x="5186155" y="0"/>
                </a:lnTo>
                <a:lnTo>
                  <a:pt x="5186155" y="2461066"/>
                </a:lnTo>
                <a:lnTo>
                  <a:pt x="0" y="24610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608168" y="2938141"/>
            <a:ext cx="13217990" cy="2289750"/>
          </a:xfrm>
          <a:prstGeom prst="rect">
            <a:avLst/>
          </a:prstGeom>
        </p:spPr>
        <p:txBody>
          <a:bodyPr anchor="t" rtlCol="false" tIns="0" lIns="0" bIns="0" rIns="0">
            <a:spAutoFit/>
          </a:bodyPr>
          <a:lstStyle/>
          <a:p>
            <a:pPr algn="l" marL="622378" indent="-311189" lvl="1">
              <a:lnSpc>
                <a:spcPts val="4629"/>
              </a:lnSpc>
              <a:buFont typeface="Arial"/>
              <a:buChar char="•"/>
            </a:pPr>
            <a:r>
              <a:rPr lang="en-US" b="true" sz="2882">
                <a:solidFill>
                  <a:srgbClr val="FFFFFF"/>
                </a:solidFill>
                <a:latin typeface="Montserrat Bold"/>
                <a:ea typeface="Montserrat Bold"/>
                <a:cs typeface="Montserrat Bold"/>
                <a:sym typeface="Montserrat Bold"/>
              </a:rPr>
              <a:t>Data-Driven Demand: </a:t>
            </a:r>
            <a:r>
              <a:rPr lang="en-US" sz="2882">
                <a:solidFill>
                  <a:srgbClr val="B0BEC5"/>
                </a:solidFill>
                <a:latin typeface="Montserrat"/>
                <a:ea typeface="Montserrat"/>
                <a:cs typeface="Montserrat"/>
                <a:sym typeface="Montserrat"/>
              </a:rPr>
              <a:t>The surge in </a:t>
            </a:r>
            <a:r>
              <a:rPr lang="en-US" sz="2882">
                <a:solidFill>
                  <a:srgbClr val="B0BEC5"/>
                </a:solidFill>
                <a:latin typeface="Montserrat"/>
                <a:ea typeface="Montserrat"/>
                <a:cs typeface="Montserrat"/>
                <a:sym typeface="Montserrat"/>
              </a:rPr>
              <a:t>older adult memberships and their program preferences support the expansion of inclusive offerings.</a:t>
            </a:r>
          </a:p>
          <a:p>
            <a:pPr algn="l">
              <a:lnSpc>
                <a:spcPts val="4629"/>
              </a:lnSpc>
            </a:pPr>
          </a:p>
        </p:txBody>
      </p:sp>
      <p:sp>
        <p:nvSpPr>
          <p:cNvPr name="TextBox 7" id="7"/>
          <p:cNvSpPr txBox="true"/>
          <p:nvPr/>
        </p:nvSpPr>
        <p:spPr>
          <a:xfrm rot="0">
            <a:off x="3144523" y="5113591"/>
            <a:ext cx="13217990" cy="1127689"/>
          </a:xfrm>
          <a:prstGeom prst="rect">
            <a:avLst/>
          </a:prstGeom>
        </p:spPr>
        <p:txBody>
          <a:bodyPr anchor="t" rtlCol="false" tIns="0" lIns="0" bIns="0" rIns="0">
            <a:spAutoFit/>
          </a:bodyPr>
          <a:lstStyle/>
          <a:p>
            <a:pPr algn="l" marL="622378" indent="-311189" lvl="1">
              <a:lnSpc>
                <a:spcPts val="4629"/>
              </a:lnSpc>
              <a:buFont typeface="Arial"/>
              <a:buChar char="•"/>
            </a:pPr>
            <a:r>
              <a:rPr lang="en-US" b="true" sz="2882">
                <a:solidFill>
                  <a:srgbClr val="FFFFFF"/>
                </a:solidFill>
                <a:latin typeface="Montserrat Bold"/>
                <a:ea typeface="Montserrat Bold"/>
                <a:cs typeface="Montserrat Bold"/>
                <a:sym typeface="Montserrat Bold"/>
              </a:rPr>
              <a:t>Trend Alignment: </a:t>
            </a:r>
            <a:r>
              <a:rPr lang="en-US" sz="2882">
                <a:solidFill>
                  <a:srgbClr val="B0BEC5"/>
                </a:solidFill>
                <a:latin typeface="Montserrat"/>
                <a:ea typeface="Montserrat"/>
                <a:cs typeface="Montserrat"/>
                <a:sym typeface="Montserrat"/>
              </a:rPr>
              <a:t>The “si</a:t>
            </a:r>
            <a:r>
              <a:rPr lang="en-US" sz="2882">
                <a:solidFill>
                  <a:srgbClr val="B0BEC5"/>
                </a:solidFill>
                <a:latin typeface="Montserrat"/>
                <a:ea typeface="Montserrat"/>
                <a:cs typeface="Montserrat"/>
                <a:sym typeface="Montserrat"/>
              </a:rPr>
              <a:t>lver revolution” and the popularity of functional fitness for seniors are reshaping the industry.</a:t>
            </a:r>
          </a:p>
        </p:txBody>
      </p:sp>
      <p:sp>
        <p:nvSpPr>
          <p:cNvPr name="TextBox 8" id="8"/>
          <p:cNvSpPr txBox="true"/>
          <p:nvPr/>
        </p:nvSpPr>
        <p:spPr>
          <a:xfrm rot="0">
            <a:off x="4386554" y="6875736"/>
            <a:ext cx="13217990" cy="1708714"/>
          </a:xfrm>
          <a:prstGeom prst="rect">
            <a:avLst/>
          </a:prstGeom>
        </p:spPr>
        <p:txBody>
          <a:bodyPr anchor="t" rtlCol="false" tIns="0" lIns="0" bIns="0" rIns="0">
            <a:spAutoFit/>
          </a:bodyPr>
          <a:lstStyle/>
          <a:p>
            <a:pPr algn="l" marL="622378" indent="-311189" lvl="1">
              <a:lnSpc>
                <a:spcPts val="4629"/>
              </a:lnSpc>
              <a:buFont typeface="Arial"/>
              <a:buChar char="•"/>
            </a:pPr>
            <a:r>
              <a:rPr lang="en-US" b="true" sz="2882">
                <a:solidFill>
                  <a:srgbClr val="FFFFFF"/>
                </a:solidFill>
                <a:latin typeface="Montserrat Bold"/>
                <a:ea typeface="Montserrat Bold"/>
                <a:cs typeface="Montserrat Bold"/>
                <a:sym typeface="Montserrat Bold"/>
              </a:rPr>
              <a:t>Market Opportunity: </a:t>
            </a:r>
            <a:r>
              <a:rPr lang="en-US" sz="2882">
                <a:solidFill>
                  <a:srgbClr val="B0BEC5"/>
                </a:solidFill>
                <a:latin typeface="Montserrat"/>
                <a:ea typeface="Montserrat"/>
                <a:cs typeface="Montserrat"/>
                <a:sym typeface="Montserrat"/>
              </a:rPr>
              <a:t>Inclusive, community-based programs are capturing great</a:t>
            </a:r>
            <a:r>
              <a:rPr lang="en-US" sz="2882">
                <a:solidFill>
                  <a:srgbClr val="B0BEC5"/>
                </a:solidFill>
                <a:latin typeface="Montserrat"/>
                <a:ea typeface="Montserrat"/>
                <a:cs typeface="Montserrat"/>
                <a:sym typeface="Montserrat"/>
              </a:rPr>
              <a:t>er market share, signaling a clear opportunity for Cultfit to lead as a first mover in this space.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3931" y="-371143"/>
            <a:ext cx="18947811" cy="10658143"/>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951756" y="615404"/>
            <a:ext cx="6827639" cy="1141413"/>
          </a:xfrm>
          <a:prstGeom prst="rect">
            <a:avLst/>
          </a:prstGeom>
        </p:spPr>
        <p:txBody>
          <a:bodyPr anchor="t" rtlCol="false" tIns="0" lIns="0" bIns="0" rIns="0">
            <a:spAutoFit/>
          </a:bodyPr>
          <a:lstStyle/>
          <a:p>
            <a:pPr algn="l">
              <a:lnSpc>
                <a:spcPts val="6687"/>
              </a:lnSpc>
            </a:pPr>
            <a:r>
              <a:rPr lang="en-US" sz="5312" b="true">
                <a:solidFill>
                  <a:srgbClr val="FFD600"/>
                </a:solidFill>
                <a:latin typeface="Prachason Neue Medium"/>
                <a:ea typeface="Prachason Neue Medium"/>
                <a:cs typeface="Prachason Neue Medium"/>
                <a:sym typeface="Prachason Neue Medium"/>
              </a:rPr>
              <a:t>Why Repositioning?</a:t>
            </a:r>
          </a:p>
        </p:txBody>
      </p:sp>
      <p:grpSp>
        <p:nvGrpSpPr>
          <p:cNvPr name="Group 5" id="5"/>
          <p:cNvGrpSpPr>
            <a:grpSpLocks noChangeAspect="true"/>
          </p:cNvGrpSpPr>
          <p:nvPr/>
        </p:nvGrpSpPr>
        <p:grpSpPr>
          <a:xfrm rot="0">
            <a:off x="951756" y="2712095"/>
            <a:ext cx="8056215" cy="152400"/>
            <a:chOff x="0" y="0"/>
            <a:chExt cx="10741620" cy="203200"/>
          </a:xfrm>
        </p:grpSpPr>
        <p:sp>
          <p:nvSpPr>
            <p:cNvPr name="Freeform 6" id="6" descr="preencoded.png"/>
            <p:cNvSpPr/>
            <p:nvPr/>
          </p:nvSpPr>
          <p:spPr>
            <a:xfrm flipH="false" flipV="false" rot="0">
              <a:off x="0" y="0"/>
              <a:ext cx="10741660" cy="203200"/>
            </a:xfrm>
            <a:custGeom>
              <a:avLst/>
              <a:gdLst/>
              <a:ahLst/>
              <a:cxnLst/>
              <a:rect r="r" b="b" t="t" l="l"/>
              <a:pathLst>
                <a:path h="203200" w="10741660">
                  <a:moveTo>
                    <a:pt x="0" y="0"/>
                  </a:moveTo>
                  <a:lnTo>
                    <a:pt x="10741660" y="0"/>
                  </a:lnTo>
                  <a:lnTo>
                    <a:pt x="10741660" y="203200"/>
                  </a:lnTo>
                  <a:lnTo>
                    <a:pt x="0" y="203200"/>
                  </a:lnTo>
                  <a:lnTo>
                    <a:pt x="0" y="0"/>
                  </a:lnTo>
                  <a:close/>
                </a:path>
              </a:pathLst>
            </a:custGeom>
            <a:blipFill>
              <a:blip r:embed="rId3"/>
              <a:stretch>
                <a:fillRect l="-12" t="0" r="-11" b="0"/>
              </a:stretch>
            </a:blipFill>
          </p:spPr>
        </p:sp>
      </p:grpSp>
      <p:grpSp>
        <p:nvGrpSpPr>
          <p:cNvPr name="Group 7" id="7"/>
          <p:cNvGrpSpPr>
            <a:grpSpLocks noChangeAspect="true"/>
          </p:cNvGrpSpPr>
          <p:nvPr/>
        </p:nvGrpSpPr>
        <p:grpSpPr>
          <a:xfrm rot="0">
            <a:off x="4571925" y="2342406"/>
            <a:ext cx="815727" cy="815728"/>
            <a:chOff x="0" y="0"/>
            <a:chExt cx="1087637" cy="1087637"/>
          </a:xfrm>
        </p:grpSpPr>
        <p:sp>
          <p:nvSpPr>
            <p:cNvPr name="Freeform 8" id="8" descr="preencoded.png"/>
            <p:cNvSpPr/>
            <p:nvPr/>
          </p:nvSpPr>
          <p:spPr>
            <a:xfrm flipH="false" flipV="false" rot="0">
              <a:off x="0" y="0"/>
              <a:ext cx="1087628" cy="1087628"/>
            </a:xfrm>
            <a:custGeom>
              <a:avLst/>
              <a:gdLst/>
              <a:ahLst/>
              <a:cxnLst/>
              <a:rect r="r" b="b" t="t" l="l"/>
              <a:pathLst>
                <a:path h="1087628" w="1087628">
                  <a:moveTo>
                    <a:pt x="0" y="0"/>
                  </a:moveTo>
                  <a:lnTo>
                    <a:pt x="1087628" y="0"/>
                  </a:lnTo>
                  <a:lnTo>
                    <a:pt x="1087628" y="1087628"/>
                  </a:lnTo>
                  <a:lnTo>
                    <a:pt x="0" y="1087628"/>
                  </a:lnTo>
                  <a:lnTo>
                    <a:pt x="0" y="0"/>
                  </a:lnTo>
                  <a:close/>
                </a:path>
              </a:pathLst>
            </a:custGeom>
            <a:blipFill>
              <a:blip r:embed="rId4"/>
              <a:stretch>
                <a:fillRect l="0" t="0" r="0" b="0"/>
              </a:stretch>
            </a:blipFill>
          </p:spPr>
        </p:sp>
      </p:grpSp>
      <p:grpSp>
        <p:nvGrpSpPr>
          <p:cNvPr name="Group 9" id="9"/>
          <p:cNvGrpSpPr>
            <a:grpSpLocks noChangeAspect="true"/>
          </p:cNvGrpSpPr>
          <p:nvPr/>
        </p:nvGrpSpPr>
        <p:grpSpPr>
          <a:xfrm rot="0">
            <a:off x="4816599" y="2546300"/>
            <a:ext cx="326231" cy="407789"/>
            <a:chOff x="0" y="0"/>
            <a:chExt cx="434975" cy="543718"/>
          </a:xfrm>
        </p:grpSpPr>
        <p:sp>
          <p:nvSpPr>
            <p:cNvPr name="Freeform 10" id="10" descr="preencoded.png"/>
            <p:cNvSpPr/>
            <p:nvPr/>
          </p:nvSpPr>
          <p:spPr>
            <a:xfrm flipH="false" flipV="false" rot="0">
              <a:off x="0" y="0"/>
              <a:ext cx="434975" cy="543687"/>
            </a:xfrm>
            <a:custGeom>
              <a:avLst/>
              <a:gdLst/>
              <a:ahLst/>
              <a:cxnLst/>
              <a:rect r="r" b="b" t="t" l="l"/>
              <a:pathLst>
                <a:path h="543687" w="434975">
                  <a:moveTo>
                    <a:pt x="0" y="0"/>
                  </a:moveTo>
                  <a:lnTo>
                    <a:pt x="434975" y="0"/>
                  </a:lnTo>
                  <a:lnTo>
                    <a:pt x="434975" y="543687"/>
                  </a:lnTo>
                  <a:lnTo>
                    <a:pt x="0" y="543687"/>
                  </a:lnTo>
                  <a:lnTo>
                    <a:pt x="0" y="0"/>
                  </a:lnTo>
                  <a:close/>
                </a:path>
              </a:pathLst>
            </a:custGeom>
            <a:blipFill>
              <a:blip r:embed="rId5"/>
              <a:stretch>
                <a:fillRect l="0" t="-588" r="0" b="-594"/>
              </a:stretch>
            </a:blipFill>
          </p:spPr>
        </p:sp>
      </p:grpSp>
      <p:sp>
        <p:nvSpPr>
          <p:cNvPr name="TextBox 11" id="11"/>
          <p:cNvSpPr txBox="true"/>
          <p:nvPr/>
        </p:nvSpPr>
        <p:spPr>
          <a:xfrm rot="0">
            <a:off x="1261765" y="3258591"/>
            <a:ext cx="5159055" cy="569912"/>
          </a:xfrm>
          <a:prstGeom prst="rect">
            <a:avLst/>
          </a:prstGeom>
        </p:spPr>
        <p:txBody>
          <a:bodyPr anchor="t" rtlCol="false" tIns="0" lIns="0" bIns="0" rIns="0">
            <a:spAutoFit/>
          </a:bodyPr>
          <a:lstStyle/>
          <a:p>
            <a:pPr algn="l">
              <a:lnSpc>
                <a:spcPts val="3312"/>
              </a:lnSpc>
            </a:pPr>
            <a:r>
              <a:rPr lang="en-US" sz="2625" b="true">
                <a:solidFill>
                  <a:srgbClr val="FFFFFF"/>
                </a:solidFill>
                <a:latin typeface="Prachason Neue Medium"/>
                <a:ea typeface="Prachason Neue Medium"/>
                <a:cs typeface="Prachason Neue Medium"/>
                <a:sym typeface="Prachason Neue Medium"/>
              </a:rPr>
              <a:t>Evolving Fitness Landscape</a:t>
            </a:r>
          </a:p>
        </p:txBody>
      </p:sp>
      <p:sp>
        <p:nvSpPr>
          <p:cNvPr name="TextBox 12" id="12"/>
          <p:cNvSpPr txBox="true"/>
          <p:nvPr/>
        </p:nvSpPr>
        <p:spPr>
          <a:xfrm rot="0">
            <a:off x="1261765" y="3960911"/>
            <a:ext cx="7436197" cy="792480"/>
          </a:xfrm>
          <a:prstGeom prst="rect">
            <a:avLst/>
          </a:prstGeom>
        </p:spPr>
        <p:txBody>
          <a:bodyPr anchor="t" rtlCol="false" tIns="0" lIns="0" bIns="0" rIns="0">
            <a:spAutoFit/>
          </a:bodyPr>
          <a:lstStyle/>
          <a:p>
            <a:pPr algn="l">
              <a:lnSpc>
                <a:spcPts val="3299"/>
              </a:lnSpc>
            </a:pPr>
            <a:r>
              <a:rPr lang="en-US" sz="2199">
                <a:solidFill>
                  <a:srgbClr val="B0BEC5"/>
                </a:solidFill>
                <a:latin typeface="Montserrat"/>
                <a:ea typeface="Montserrat"/>
                <a:cs typeface="Montserrat"/>
                <a:sym typeface="Montserrat"/>
              </a:rPr>
              <a:t>Fitness is no longer exclusive to the young or urban elite, expanding to diverse demographics.</a:t>
            </a:r>
          </a:p>
        </p:txBody>
      </p:sp>
      <p:grpSp>
        <p:nvGrpSpPr>
          <p:cNvPr name="Group 13" id="13"/>
          <p:cNvGrpSpPr>
            <a:grpSpLocks noChangeAspect="true"/>
          </p:cNvGrpSpPr>
          <p:nvPr/>
        </p:nvGrpSpPr>
        <p:grpSpPr>
          <a:xfrm rot="0">
            <a:off x="9279880" y="2712095"/>
            <a:ext cx="8056364" cy="152400"/>
            <a:chOff x="0" y="0"/>
            <a:chExt cx="10741818" cy="203200"/>
          </a:xfrm>
        </p:grpSpPr>
        <p:sp>
          <p:nvSpPr>
            <p:cNvPr name="Freeform 14" id="14" descr="preencoded.png"/>
            <p:cNvSpPr/>
            <p:nvPr/>
          </p:nvSpPr>
          <p:spPr>
            <a:xfrm flipH="false" flipV="false" rot="0">
              <a:off x="0" y="0"/>
              <a:ext cx="10741787" cy="203200"/>
            </a:xfrm>
            <a:custGeom>
              <a:avLst/>
              <a:gdLst/>
              <a:ahLst/>
              <a:cxnLst/>
              <a:rect r="r" b="b" t="t" l="l"/>
              <a:pathLst>
                <a:path h="203200" w="10741787">
                  <a:moveTo>
                    <a:pt x="0" y="0"/>
                  </a:moveTo>
                  <a:lnTo>
                    <a:pt x="10741787" y="0"/>
                  </a:lnTo>
                  <a:lnTo>
                    <a:pt x="10741787" y="203200"/>
                  </a:lnTo>
                  <a:lnTo>
                    <a:pt x="0" y="203200"/>
                  </a:lnTo>
                  <a:lnTo>
                    <a:pt x="0" y="0"/>
                  </a:lnTo>
                  <a:close/>
                </a:path>
              </a:pathLst>
            </a:custGeom>
            <a:blipFill>
              <a:blip r:embed="rId3"/>
              <a:stretch>
                <a:fillRect l="-11" t="0" r="-11" b="0"/>
              </a:stretch>
            </a:blipFill>
          </p:spPr>
        </p:sp>
      </p:grpSp>
      <p:grpSp>
        <p:nvGrpSpPr>
          <p:cNvPr name="Group 15" id="15"/>
          <p:cNvGrpSpPr>
            <a:grpSpLocks noChangeAspect="true"/>
          </p:cNvGrpSpPr>
          <p:nvPr/>
        </p:nvGrpSpPr>
        <p:grpSpPr>
          <a:xfrm rot="0">
            <a:off x="12900199" y="2342406"/>
            <a:ext cx="815728" cy="815728"/>
            <a:chOff x="0" y="0"/>
            <a:chExt cx="1087637" cy="1087637"/>
          </a:xfrm>
        </p:grpSpPr>
        <p:sp>
          <p:nvSpPr>
            <p:cNvPr name="Freeform 16" id="16" descr="preencoded.png"/>
            <p:cNvSpPr/>
            <p:nvPr/>
          </p:nvSpPr>
          <p:spPr>
            <a:xfrm flipH="false" flipV="false" rot="0">
              <a:off x="0" y="0"/>
              <a:ext cx="1087628" cy="1087628"/>
            </a:xfrm>
            <a:custGeom>
              <a:avLst/>
              <a:gdLst/>
              <a:ahLst/>
              <a:cxnLst/>
              <a:rect r="r" b="b" t="t" l="l"/>
              <a:pathLst>
                <a:path h="1087628" w="1087628">
                  <a:moveTo>
                    <a:pt x="0" y="0"/>
                  </a:moveTo>
                  <a:lnTo>
                    <a:pt x="1087628" y="0"/>
                  </a:lnTo>
                  <a:lnTo>
                    <a:pt x="1087628" y="1087628"/>
                  </a:lnTo>
                  <a:lnTo>
                    <a:pt x="0" y="1087628"/>
                  </a:lnTo>
                  <a:lnTo>
                    <a:pt x="0" y="0"/>
                  </a:lnTo>
                  <a:close/>
                </a:path>
              </a:pathLst>
            </a:custGeom>
            <a:blipFill>
              <a:blip r:embed="rId4"/>
              <a:stretch>
                <a:fillRect l="0" t="0" r="0" b="0"/>
              </a:stretch>
            </a:blipFill>
          </p:spPr>
        </p:sp>
      </p:grpSp>
      <p:grpSp>
        <p:nvGrpSpPr>
          <p:cNvPr name="Group 17" id="17"/>
          <p:cNvGrpSpPr>
            <a:grpSpLocks noChangeAspect="true"/>
          </p:cNvGrpSpPr>
          <p:nvPr/>
        </p:nvGrpSpPr>
        <p:grpSpPr>
          <a:xfrm rot="0">
            <a:off x="13144872" y="2546300"/>
            <a:ext cx="326231" cy="407789"/>
            <a:chOff x="0" y="0"/>
            <a:chExt cx="434975" cy="543718"/>
          </a:xfrm>
        </p:grpSpPr>
        <p:sp>
          <p:nvSpPr>
            <p:cNvPr name="Freeform 18" id="18" descr="preencoded.png"/>
            <p:cNvSpPr/>
            <p:nvPr/>
          </p:nvSpPr>
          <p:spPr>
            <a:xfrm flipH="false" flipV="false" rot="0">
              <a:off x="0" y="0"/>
              <a:ext cx="434975" cy="543687"/>
            </a:xfrm>
            <a:custGeom>
              <a:avLst/>
              <a:gdLst/>
              <a:ahLst/>
              <a:cxnLst/>
              <a:rect r="r" b="b" t="t" l="l"/>
              <a:pathLst>
                <a:path h="543687" w="434975">
                  <a:moveTo>
                    <a:pt x="0" y="0"/>
                  </a:moveTo>
                  <a:lnTo>
                    <a:pt x="434975" y="0"/>
                  </a:lnTo>
                  <a:lnTo>
                    <a:pt x="434975" y="543687"/>
                  </a:lnTo>
                  <a:lnTo>
                    <a:pt x="0" y="543687"/>
                  </a:lnTo>
                  <a:lnTo>
                    <a:pt x="0" y="0"/>
                  </a:lnTo>
                  <a:close/>
                </a:path>
              </a:pathLst>
            </a:custGeom>
            <a:blipFill>
              <a:blip r:embed="rId6"/>
              <a:stretch>
                <a:fillRect l="0" t="-588" r="0" b="-594"/>
              </a:stretch>
            </a:blipFill>
          </p:spPr>
        </p:sp>
      </p:grpSp>
      <p:sp>
        <p:nvSpPr>
          <p:cNvPr name="TextBox 19" id="19"/>
          <p:cNvSpPr txBox="true"/>
          <p:nvPr/>
        </p:nvSpPr>
        <p:spPr>
          <a:xfrm rot="0">
            <a:off x="9589889" y="3258591"/>
            <a:ext cx="3399384" cy="569912"/>
          </a:xfrm>
          <a:prstGeom prst="rect">
            <a:avLst/>
          </a:prstGeom>
        </p:spPr>
        <p:txBody>
          <a:bodyPr anchor="t" rtlCol="false" tIns="0" lIns="0" bIns="0" rIns="0">
            <a:spAutoFit/>
          </a:bodyPr>
          <a:lstStyle/>
          <a:p>
            <a:pPr algn="l">
              <a:lnSpc>
                <a:spcPts val="3312"/>
              </a:lnSpc>
            </a:pPr>
            <a:r>
              <a:rPr lang="en-US" sz="2625" b="true">
                <a:solidFill>
                  <a:srgbClr val="FFFFFF"/>
                </a:solidFill>
                <a:latin typeface="Prachason Neue Medium"/>
                <a:ea typeface="Prachason Neue Medium"/>
                <a:cs typeface="Prachason Neue Medium"/>
                <a:sym typeface="Prachason Neue Medium"/>
              </a:rPr>
              <a:t>Aging Population Gap</a:t>
            </a:r>
          </a:p>
        </p:txBody>
      </p:sp>
      <p:sp>
        <p:nvSpPr>
          <p:cNvPr name="TextBox 20" id="20"/>
          <p:cNvSpPr txBox="true"/>
          <p:nvPr/>
        </p:nvSpPr>
        <p:spPr>
          <a:xfrm rot="0">
            <a:off x="9589889" y="3960911"/>
            <a:ext cx="7436346" cy="758190"/>
          </a:xfrm>
          <a:prstGeom prst="rect">
            <a:avLst/>
          </a:prstGeom>
        </p:spPr>
        <p:txBody>
          <a:bodyPr anchor="t" rtlCol="false" tIns="0" lIns="0" bIns="0" rIns="0">
            <a:spAutoFit/>
          </a:bodyPr>
          <a:lstStyle/>
          <a:p>
            <a:pPr algn="l">
              <a:lnSpc>
                <a:spcPts val="3149"/>
              </a:lnSpc>
            </a:pPr>
            <a:r>
              <a:rPr lang="en-US" sz="2100">
                <a:solidFill>
                  <a:srgbClr val="B0BEC5"/>
                </a:solidFill>
                <a:latin typeface="Montserrat"/>
                <a:ea typeface="Montserrat"/>
                <a:cs typeface="Montserrat"/>
                <a:sym typeface="Montserrat"/>
              </a:rPr>
              <a:t>India's aging demographic shows low fitness penetration, highlighting an untapped market.</a:t>
            </a:r>
          </a:p>
        </p:txBody>
      </p:sp>
      <p:grpSp>
        <p:nvGrpSpPr>
          <p:cNvPr name="Group 21" id="21"/>
          <p:cNvGrpSpPr>
            <a:grpSpLocks noChangeAspect="true"/>
          </p:cNvGrpSpPr>
          <p:nvPr/>
        </p:nvGrpSpPr>
        <p:grpSpPr>
          <a:xfrm rot="0">
            <a:off x="951756" y="5785248"/>
            <a:ext cx="8056215" cy="152400"/>
            <a:chOff x="0" y="0"/>
            <a:chExt cx="10741620" cy="203200"/>
          </a:xfrm>
        </p:grpSpPr>
        <p:sp>
          <p:nvSpPr>
            <p:cNvPr name="Freeform 22" id="22" descr="preencoded.png"/>
            <p:cNvSpPr/>
            <p:nvPr/>
          </p:nvSpPr>
          <p:spPr>
            <a:xfrm flipH="false" flipV="false" rot="0">
              <a:off x="0" y="0"/>
              <a:ext cx="10741660" cy="203200"/>
            </a:xfrm>
            <a:custGeom>
              <a:avLst/>
              <a:gdLst/>
              <a:ahLst/>
              <a:cxnLst/>
              <a:rect r="r" b="b" t="t" l="l"/>
              <a:pathLst>
                <a:path h="203200" w="10741660">
                  <a:moveTo>
                    <a:pt x="0" y="0"/>
                  </a:moveTo>
                  <a:lnTo>
                    <a:pt x="10741660" y="0"/>
                  </a:lnTo>
                  <a:lnTo>
                    <a:pt x="10741660" y="203200"/>
                  </a:lnTo>
                  <a:lnTo>
                    <a:pt x="0" y="203200"/>
                  </a:lnTo>
                  <a:lnTo>
                    <a:pt x="0" y="0"/>
                  </a:lnTo>
                  <a:close/>
                </a:path>
              </a:pathLst>
            </a:custGeom>
            <a:blipFill>
              <a:blip r:embed="rId3"/>
              <a:stretch>
                <a:fillRect l="-12" t="0" r="-11" b="0"/>
              </a:stretch>
            </a:blipFill>
          </p:spPr>
        </p:sp>
      </p:grpSp>
      <p:grpSp>
        <p:nvGrpSpPr>
          <p:cNvPr name="Group 23" id="23"/>
          <p:cNvGrpSpPr>
            <a:grpSpLocks noChangeAspect="true"/>
          </p:cNvGrpSpPr>
          <p:nvPr/>
        </p:nvGrpSpPr>
        <p:grpSpPr>
          <a:xfrm rot="0">
            <a:off x="4571925" y="5415557"/>
            <a:ext cx="815727" cy="815728"/>
            <a:chOff x="0" y="0"/>
            <a:chExt cx="1087637" cy="1087637"/>
          </a:xfrm>
        </p:grpSpPr>
        <p:sp>
          <p:nvSpPr>
            <p:cNvPr name="Freeform 24" id="24" descr="preencoded.png"/>
            <p:cNvSpPr/>
            <p:nvPr/>
          </p:nvSpPr>
          <p:spPr>
            <a:xfrm flipH="false" flipV="false" rot="0">
              <a:off x="0" y="0"/>
              <a:ext cx="1087628" cy="1087628"/>
            </a:xfrm>
            <a:custGeom>
              <a:avLst/>
              <a:gdLst/>
              <a:ahLst/>
              <a:cxnLst/>
              <a:rect r="r" b="b" t="t" l="l"/>
              <a:pathLst>
                <a:path h="1087628" w="1087628">
                  <a:moveTo>
                    <a:pt x="0" y="0"/>
                  </a:moveTo>
                  <a:lnTo>
                    <a:pt x="1087628" y="0"/>
                  </a:lnTo>
                  <a:lnTo>
                    <a:pt x="1087628" y="1087628"/>
                  </a:lnTo>
                  <a:lnTo>
                    <a:pt x="0" y="1087628"/>
                  </a:lnTo>
                  <a:lnTo>
                    <a:pt x="0" y="0"/>
                  </a:lnTo>
                  <a:close/>
                </a:path>
              </a:pathLst>
            </a:custGeom>
            <a:blipFill>
              <a:blip r:embed="rId4"/>
              <a:stretch>
                <a:fillRect l="0" t="0" r="0" b="0"/>
              </a:stretch>
            </a:blipFill>
          </p:spPr>
        </p:sp>
      </p:grpSp>
      <p:grpSp>
        <p:nvGrpSpPr>
          <p:cNvPr name="Group 25" id="25"/>
          <p:cNvGrpSpPr>
            <a:grpSpLocks noChangeAspect="true"/>
          </p:cNvGrpSpPr>
          <p:nvPr/>
        </p:nvGrpSpPr>
        <p:grpSpPr>
          <a:xfrm rot="0">
            <a:off x="4816599" y="5619452"/>
            <a:ext cx="326231" cy="407789"/>
            <a:chOff x="0" y="0"/>
            <a:chExt cx="434975" cy="543718"/>
          </a:xfrm>
        </p:grpSpPr>
        <p:sp>
          <p:nvSpPr>
            <p:cNvPr name="Freeform 26" id="26" descr="preencoded.png"/>
            <p:cNvSpPr/>
            <p:nvPr/>
          </p:nvSpPr>
          <p:spPr>
            <a:xfrm flipH="false" flipV="false" rot="0">
              <a:off x="0" y="0"/>
              <a:ext cx="434975" cy="543687"/>
            </a:xfrm>
            <a:custGeom>
              <a:avLst/>
              <a:gdLst/>
              <a:ahLst/>
              <a:cxnLst/>
              <a:rect r="r" b="b" t="t" l="l"/>
              <a:pathLst>
                <a:path h="543687" w="434975">
                  <a:moveTo>
                    <a:pt x="0" y="0"/>
                  </a:moveTo>
                  <a:lnTo>
                    <a:pt x="434975" y="0"/>
                  </a:lnTo>
                  <a:lnTo>
                    <a:pt x="434975" y="543687"/>
                  </a:lnTo>
                  <a:lnTo>
                    <a:pt x="0" y="543687"/>
                  </a:lnTo>
                  <a:lnTo>
                    <a:pt x="0" y="0"/>
                  </a:lnTo>
                  <a:close/>
                </a:path>
              </a:pathLst>
            </a:custGeom>
            <a:blipFill>
              <a:blip r:embed="rId7"/>
              <a:stretch>
                <a:fillRect l="0" t="-588" r="0" b="-594"/>
              </a:stretch>
            </a:blipFill>
          </p:spPr>
        </p:sp>
      </p:grpSp>
      <p:sp>
        <p:nvSpPr>
          <p:cNvPr name="TextBox 27" id="27"/>
          <p:cNvSpPr txBox="true"/>
          <p:nvPr/>
        </p:nvSpPr>
        <p:spPr>
          <a:xfrm rot="0">
            <a:off x="1261765" y="6331744"/>
            <a:ext cx="3399384" cy="569912"/>
          </a:xfrm>
          <a:prstGeom prst="rect">
            <a:avLst/>
          </a:prstGeom>
        </p:spPr>
        <p:txBody>
          <a:bodyPr anchor="t" rtlCol="false" tIns="0" lIns="0" bIns="0" rIns="0">
            <a:spAutoFit/>
          </a:bodyPr>
          <a:lstStyle/>
          <a:p>
            <a:pPr algn="l">
              <a:lnSpc>
                <a:spcPts val="3312"/>
              </a:lnSpc>
            </a:pPr>
            <a:r>
              <a:rPr lang="en-US" sz="2625" b="true">
                <a:solidFill>
                  <a:srgbClr val="FFFFFF"/>
                </a:solidFill>
                <a:latin typeface="Prachason Neue Medium"/>
                <a:ea typeface="Prachason Neue Medium"/>
                <a:cs typeface="Prachason Neue Medium"/>
                <a:sym typeface="Prachason Neue Medium"/>
              </a:rPr>
              <a:t>Emerging Hubs</a:t>
            </a:r>
          </a:p>
        </p:txBody>
      </p:sp>
      <p:sp>
        <p:nvSpPr>
          <p:cNvPr name="TextBox 28" id="28"/>
          <p:cNvSpPr txBox="true"/>
          <p:nvPr/>
        </p:nvSpPr>
        <p:spPr>
          <a:xfrm rot="0">
            <a:off x="1261765" y="7034064"/>
            <a:ext cx="7436197" cy="792480"/>
          </a:xfrm>
          <a:prstGeom prst="rect">
            <a:avLst/>
          </a:prstGeom>
        </p:spPr>
        <p:txBody>
          <a:bodyPr anchor="t" rtlCol="false" tIns="0" lIns="0" bIns="0" rIns="0">
            <a:spAutoFit/>
          </a:bodyPr>
          <a:lstStyle/>
          <a:p>
            <a:pPr algn="l">
              <a:lnSpc>
                <a:spcPts val="3299"/>
              </a:lnSpc>
            </a:pPr>
            <a:r>
              <a:rPr lang="en-US" sz="2199">
                <a:solidFill>
                  <a:srgbClr val="B0BEC5"/>
                </a:solidFill>
                <a:latin typeface="Montserrat"/>
                <a:ea typeface="Montserrat"/>
                <a:cs typeface="Montserrat"/>
                <a:sym typeface="Montserrat"/>
              </a:rPr>
              <a:t>Tier 2/3 cities and colleges are becoming new centres for fitness activity.</a:t>
            </a:r>
          </a:p>
        </p:txBody>
      </p:sp>
      <p:grpSp>
        <p:nvGrpSpPr>
          <p:cNvPr name="Group 29" id="29"/>
          <p:cNvGrpSpPr>
            <a:grpSpLocks noChangeAspect="true"/>
          </p:cNvGrpSpPr>
          <p:nvPr/>
        </p:nvGrpSpPr>
        <p:grpSpPr>
          <a:xfrm rot="0">
            <a:off x="9279880" y="5785248"/>
            <a:ext cx="8056364" cy="152400"/>
            <a:chOff x="0" y="0"/>
            <a:chExt cx="10741818" cy="203200"/>
          </a:xfrm>
        </p:grpSpPr>
        <p:sp>
          <p:nvSpPr>
            <p:cNvPr name="Freeform 30" id="30" descr="preencoded.png"/>
            <p:cNvSpPr/>
            <p:nvPr/>
          </p:nvSpPr>
          <p:spPr>
            <a:xfrm flipH="false" flipV="false" rot="0">
              <a:off x="0" y="0"/>
              <a:ext cx="10741787" cy="203200"/>
            </a:xfrm>
            <a:custGeom>
              <a:avLst/>
              <a:gdLst/>
              <a:ahLst/>
              <a:cxnLst/>
              <a:rect r="r" b="b" t="t" l="l"/>
              <a:pathLst>
                <a:path h="203200" w="10741787">
                  <a:moveTo>
                    <a:pt x="0" y="0"/>
                  </a:moveTo>
                  <a:lnTo>
                    <a:pt x="10741787" y="0"/>
                  </a:lnTo>
                  <a:lnTo>
                    <a:pt x="10741787" y="203200"/>
                  </a:lnTo>
                  <a:lnTo>
                    <a:pt x="0" y="203200"/>
                  </a:lnTo>
                  <a:lnTo>
                    <a:pt x="0" y="0"/>
                  </a:lnTo>
                  <a:close/>
                </a:path>
              </a:pathLst>
            </a:custGeom>
            <a:blipFill>
              <a:blip r:embed="rId3"/>
              <a:stretch>
                <a:fillRect l="-11" t="0" r="-11" b="0"/>
              </a:stretch>
            </a:blipFill>
          </p:spPr>
        </p:sp>
      </p:grpSp>
      <p:grpSp>
        <p:nvGrpSpPr>
          <p:cNvPr name="Group 31" id="31"/>
          <p:cNvGrpSpPr>
            <a:grpSpLocks noChangeAspect="true"/>
          </p:cNvGrpSpPr>
          <p:nvPr/>
        </p:nvGrpSpPr>
        <p:grpSpPr>
          <a:xfrm rot="0">
            <a:off x="12900199" y="5415557"/>
            <a:ext cx="815728" cy="815728"/>
            <a:chOff x="0" y="0"/>
            <a:chExt cx="1087637" cy="1087637"/>
          </a:xfrm>
        </p:grpSpPr>
        <p:sp>
          <p:nvSpPr>
            <p:cNvPr name="Freeform 32" id="32" descr="preencoded.png"/>
            <p:cNvSpPr/>
            <p:nvPr/>
          </p:nvSpPr>
          <p:spPr>
            <a:xfrm flipH="false" flipV="false" rot="0">
              <a:off x="0" y="0"/>
              <a:ext cx="1087628" cy="1087628"/>
            </a:xfrm>
            <a:custGeom>
              <a:avLst/>
              <a:gdLst/>
              <a:ahLst/>
              <a:cxnLst/>
              <a:rect r="r" b="b" t="t" l="l"/>
              <a:pathLst>
                <a:path h="1087628" w="1087628">
                  <a:moveTo>
                    <a:pt x="0" y="0"/>
                  </a:moveTo>
                  <a:lnTo>
                    <a:pt x="1087628" y="0"/>
                  </a:lnTo>
                  <a:lnTo>
                    <a:pt x="1087628" y="1087628"/>
                  </a:lnTo>
                  <a:lnTo>
                    <a:pt x="0" y="1087628"/>
                  </a:lnTo>
                  <a:lnTo>
                    <a:pt x="0" y="0"/>
                  </a:lnTo>
                  <a:close/>
                </a:path>
              </a:pathLst>
            </a:custGeom>
            <a:blipFill>
              <a:blip r:embed="rId4"/>
              <a:stretch>
                <a:fillRect l="0" t="0" r="0" b="0"/>
              </a:stretch>
            </a:blipFill>
          </p:spPr>
        </p:sp>
      </p:grpSp>
      <p:grpSp>
        <p:nvGrpSpPr>
          <p:cNvPr name="Group 33" id="33"/>
          <p:cNvGrpSpPr>
            <a:grpSpLocks noChangeAspect="true"/>
          </p:cNvGrpSpPr>
          <p:nvPr/>
        </p:nvGrpSpPr>
        <p:grpSpPr>
          <a:xfrm rot="0">
            <a:off x="13144872" y="5619452"/>
            <a:ext cx="326231" cy="407789"/>
            <a:chOff x="0" y="0"/>
            <a:chExt cx="434975" cy="543718"/>
          </a:xfrm>
        </p:grpSpPr>
        <p:sp>
          <p:nvSpPr>
            <p:cNvPr name="Freeform 34" id="34" descr="preencoded.png"/>
            <p:cNvSpPr/>
            <p:nvPr/>
          </p:nvSpPr>
          <p:spPr>
            <a:xfrm flipH="false" flipV="false" rot="0">
              <a:off x="0" y="0"/>
              <a:ext cx="434975" cy="543687"/>
            </a:xfrm>
            <a:custGeom>
              <a:avLst/>
              <a:gdLst/>
              <a:ahLst/>
              <a:cxnLst/>
              <a:rect r="r" b="b" t="t" l="l"/>
              <a:pathLst>
                <a:path h="543687" w="434975">
                  <a:moveTo>
                    <a:pt x="0" y="0"/>
                  </a:moveTo>
                  <a:lnTo>
                    <a:pt x="434975" y="0"/>
                  </a:lnTo>
                  <a:lnTo>
                    <a:pt x="434975" y="543687"/>
                  </a:lnTo>
                  <a:lnTo>
                    <a:pt x="0" y="543687"/>
                  </a:lnTo>
                  <a:lnTo>
                    <a:pt x="0" y="0"/>
                  </a:lnTo>
                  <a:close/>
                </a:path>
              </a:pathLst>
            </a:custGeom>
            <a:blipFill>
              <a:blip r:embed="rId8"/>
              <a:stretch>
                <a:fillRect l="0" t="-588" r="0" b="-594"/>
              </a:stretch>
            </a:blipFill>
          </p:spPr>
        </p:sp>
      </p:grpSp>
      <p:sp>
        <p:nvSpPr>
          <p:cNvPr name="TextBox 35" id="35"/>
          <p:cNvSpPr txBox="true"/>
          <p:nvPr/>
        </p:nvSpPr>
        <p:spPr>
          <a:xfrm rot="0">
            <a:off x="9589889" y="6331744"/>
            <a:ext cx="3399384" cy="569912"/>
          </a:xfrm>
          <a:prstGeom prst="rect">
            <a:avLst/>
          </a:prstGeom>
        </p:spPr>
        <p:txBody>
          <a:bodyPr anchor="t" rtlCol="false" tIns="0" lIns="0" bIns="0" rIns="0">
            <a:spAutoFit/>
          </a:bodyPr>
          <a:lstStyle/>
          <a:p>
            <a:pPr algn="l">
              <a:lnSpc>
                <a:spcPts val="3312"/>
              </a:lnSpc>
            </a:pPr>
            <a:r>
              <a:rPr lang="en-US" sz="2625" b="true">
                <a:solidFill>
                  <a:srgbClr val="FFFFFF"/>
                </a:solidFill>
                <a:latin typeface="Prachason Neue Medium"/>
                <a:ea typeface="Prachason Neue Medium"/>
                <a:cs typeface="Prachason Neue Medium"/>
                <a:sym typeface="Prachason Neue Medium"/>
              </a:rPr>
              <a:t>Unifying Opportunity</a:t>
            </a:r>
          </a:p>
        </p:txBody>
      </p:sp>
      <p:sp>
        <p:nvSpPr>
          <p:cNvPr name="TextBox 36" id="36"/>
          <p:cNvSpPr txBox="true"/>
          <p:nvPr/>
        </p:nvSpPr>
        <p:spPr>
          <a:xfrm rot="0">
            <a:off x="9589889" y="7034064"/>
            <a:ext cx="7436346" cy="792480"/>
          </a:xfrm>
          <a:prstGeom prst="rect">
            <a:avLst/>
          </a:prstGeom>
        </p:spPr>
        <p:txBody>
          <a:bodyPr anchor="t" rtlCol="false" tIns="0" lIns="0" bIns="0" rIns="0">
            <a:spAutoFit/>
          </a:bodyPr>
          <a:lstStyle/>
          <a:p>
            <a:pPr algn="l">
              <a:lnSpc>
                <a:spcPts val="3299"/>
              </a:lnSpc>
            </a:pPr>
            <a:r>
              <a:rPr lang="en-US" sz="2199">
                <a:solidFill>
                  <a:srgbClr val="B0BEC5"/>
                </a:solidFill>
                <a:latin typeface="Montserrat"/>
                <a:ea typeface="Montserrat"/>
                <a:cs typeface="Montserrat"/>
                <a:sym typeface="Montserrat"/>
              </a:rPr>
              <a:t>We have the chance to be the first brand to unite all generations and geographies.</a:t>
            </a:r>
          </a:p>
        </p:txBody>
      </p:sp>
      <p:sp>
        <p:nvSpPr>
          <p:cNvPr name="TextBox 37" id="37"/>
          <p:cNvSpPr txBox="true"/>
          <p:nvPr/>
        </p:nvSpPr>
        <p:spPr>
          <a:xfrm rot="0">
            <a:off x="951756" y="8465492"/>
            <a:ext cx="16384489" cy="1308735"/>
          </a:xfrm>
          <a:prstGeom prst="rect">
            <a:avLst/>
          </a:prstGeom>
        </p:spPr>
        <p:txBody>
          <a:bodyPr anchor="t" rtlCol="false" tIns="0" lIns="0" bIns="0" rIns="0">
            <a:spAutoFit/>
          </a:bodyPr>
          <a:lstStyle/>
          <a:p>
            <a:pPr algn="l">
              <a:lnSpc>
                <a:spcPts val="3599"/>
              </a:lnSpc>
            </a:pPr>
            <a:r>
              <a:rPr lang="en-US" sz="2400">
                <a:solidFill>
                  <a:srgbClr val="B0BEC5"/>
                </a:solidFill>
                <a:latin typeface="Montserrat"/>
                <a:ea typeface="Montserrat"/>
                <a:cs typeface="Montserrat"/>
                <a:sym typeface="Montserrat"/>
              </a:rPr>
              <a:t>The fitness landscape is changing. While young professionals remain important, India’s older generation and youth in smaller cities are ready for a fitness revolution. Cultfit can lead this movement by making fitness accessible, enjoyable, and relevant for all.</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23931" y="-371143"/>
            <a:ext cx="18947811" cy="10658143"/>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981999" y="4118162"/>
            <a:ext cx="15935951" cy="1593476"/>
          </a:xfrm>
          <a:prstGeom prst="rect">
            <a:avLst/>
          </a:prstGeom>
        </p:spPr>
        <p:txBody>
          <a:bodyPr anchor="t" rtlCol="false" tIns="0" lIns="0" bIns="0" rIns="0">
            <a:spAutoFit/>
          </a:bodyPr>
          <a:lstStyle/>
          <a:p>
            <a:pPr algn="ctr">
              <a:lnSpc>
                <a:spcPts val="9352"/>
              </a:lnSpc>
            </a:pPr>
            <a:r>
              <a:rPr lang="en-US" sz="7500" b="true">
                <a:solidFill>
                  <a:srgbClr val="FFD600"/>
                </a:solidFill>
                <a:latin typeface="Prachason Neue Medium"/>
                <a:ea typeface="Prachason Neue Medium"/>
                <a:cs typeface="Prachason Neue Medium"/>
                <a:sym typeface="Prachason Neue Medium"/>
              </a:rPr>
              <a:t>Proposed Repositioning</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23931" y="-371143"/>
            <a:ext cx="18947811" cy="10658143"/>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947589" y="412998"/>
            <a:ext cx="11279223" cy="1139825"/>
          </a:xfrm>
          <a:prstGeom prst="rect">
            <a:avLst/>
          </a:prstGeom>
        </p:spPr>
        <p:txBody>
          <a:bodyPr anchor="t" rtlCol="false" tIns="0" lIns="0" bIns="0" rIns="0">
            <a:spAutoFit/>
          </a:bodyPr>
          <a:lstStyle/>
          <a:p>
            <a:pPr algn="l">
              <a:lnSpc>
                <a:spcPts val="6625"/>
              </a:lnSpc>
            </a:pPr>
            <a:r>
              <a:rPr lang="en-US" sz="5312" b="true">
                <a:solidFill>
                  <a:srgbClr val="FFD600"/>
                </a:solidFill>
                <a:latin typeface="Prachason Neue Medium"/>
                <a:ea typeface="Prachason Neue Medium"/>
                <a:cs typeface="Prachason Neue Medium"/>
                <a:sym typeface="Prachason Neue Medium"/>
              </a:rPr>
              <a:t>The New Cultfit Brand Promise</a:t>
            </a:r>
          </a:p>
        </p:txBody>
      </p:sp>
      <p:sp>
        <p:nvSpPr>
          <p:cNvPr name="TextBox 5" id="5"/>
          <p:cNvSpPr txBox="true"/>
          <p:nvPr/>
        </p:nvSpPr>
        <p:spPr>
          <a:xfrm rot="0">
            <a:off x="947589" y="1541264"/>
            <a:ext cx="16392822" cy="1566862"/>
          </a:xfrm>
          <a:prstGeom prst="rect">
            <a:avLst/>
          </a:prstGeom>
        </p:spPr>
        <p:txBody>
          <a:bodyPr anchor="t" rtlCol="false" tIns="0" lIns="0" bIns="0" rIns="0">
            <a:spAutoFit/>
          </a:bodyPr>
          <a:lstStyle/>
          <a:p>
            <a:pPr algn="l">
              <a:lnSpc>
                <a:spcPts val="9187"/>
              </a:lnSpc>
            </a:pPr>
            <a:r>
              <a:rPr lang="en-US" sz="7312" b="true">
                <a:solidFill>
                  <a:srgbClr val="FF4081"/>
                </a:solidFill>
                <a:latin typeface="Prachason Neue Bold"/>
                <a:ea typeface="Prachason Neue Bold"/>
                <a:cs typeface="Prachason Neue Bold"/>
                <a:sym typeface="Prachason Neue Bold"/>
              </a:rPr>
              <a:t>“Fitness for All, All for Fitness”</a:t>
            </a:r>
          </a:p>
        </p:txBody>
      </p:sp>
      <p:sp>
        <p:nvSpPr>
          <p:cNvPr name="TextBox 6" id="6"/>
          <p:cNvSpPr txBox="true"/>
          <p:nvPr/>
        </p:nvSpPr>
        <p:spPr>
          <a:xfrm rot="0">
            <a:off x="600382" y="3802219"/>
            <a:ext cx="3524068" cy="578586"/>
          </a:xfrm>
          <a:prstGeom prst="rect">
            <a:avLst/>
          </a:prstGeom>
        </p:spPr>
        <p:txBody>
          <a:bodyPr anchor="t" rtlCol="false" tIns="0" lIns="0" bIns="0" rIns="0">
            <a:spAutoFit/>
          </a:bodyPr>
          <a:lstStyle/>
          <a:p>
            <a:pPr algn="l">
              <a:lnSpc>
                <a:spcPts val="3449"/>
              </a:lnSpc>
            </a:pPr>
            <a:r>
              <a:rPr lang="en-US" sz="2733" b="true">
                <a:solidFill>
                  <a:srgbClr val="FFFFFF"/>
                </a:solidFill>
                <a:latin typeface="Prachason Neue Bold"/>
                <a:ea typeface="Prachason Neue Bold"/>
                <a:cs typeface="Prachason Neue Bold"/>
                <a:sym typeface="Prachason Neue Bold"/>
              </a:rPr>
              <a:t>Inclusive Offerings</a:t>
            </a:r>
          </a:p>
        </p:txBody>
      </p:sp>
      <p:sp>
        <p:nvSpPr>
          <p:cNvPr name="TextBox 7" id="7"/>
          <p:cNvSpPr txBox="true"/>
          <p:nvPr/>
        </p:nvSpPr>
        <p:spPr>
          <a:xfrm rot="0">
            <a:off x="600382" y="4629319"/>
            <a:ext cx="5230623" cy="855345"/>
          </a:xfrm>
          <a:prstGeom prst="rect">
            <a:avLst/>
          </a:prstGeom>
        </p:spPr>
        <p:txBody>
          <a:bodyPr anchor="t" rtlCol="false" tIns="0" lIns="0" bIns="0" rIns="0">
            <a:spAutoFit/>
          </a:bodyPr>
          <a:lstStyle/>
          <a:p>
            <a:pPr algn="l" marL="346869" indent="-173435" lvl="1">
              <a:lnSpc>
                <a:spcPts val="3450"/>
              </a:lnSpc>
              <a:buFont typeface="Arial"/>
              <a:buChar char="•"/>
            </a:pPr>
            <a:r>
              <a:rPr lang="en-US" sz="2300">
                <a:solidFill>
                  <a:srgbClr val="B0BEC5"/>
                </a:solidFill>
                <a:latin typeface="Montserrat"/>
                <a:ea typeface="Montserrat"/>
                <a:cs typeface="Montserrat"/>
                <a:sym typeface="Montserrat"/>
              </a:rPr>
              <a:t>Diverse activities from walks to intense Zumba.</a:t>
            </a:r>
          </a:p>
        </p:txBody>
      </p:sp>
      <p:sp>
        <p:nvSpPr>
          <p:cNvPr name="TextBox 8" id="8"/>
          <p:cNvSpPr txBox="true"/>
          <p:nvPr/>
        </p:nvSpPr>
        <p:spPr>
          <a:xfrm rot="0">
            <a:off x="600382" y="5573410"/>
            <a:ext cx="5230623" cy="855345"/>
          </a:xfrm>
          <a:prstGeom prst="rect">
            <a:avLst/>
          </a:prstGeom>
        </p:spPr>
        <p:txBody>
          <a:bodyPr anchor="t" rtlCol="false" tIns="0" lIns="0" bIns="0" rIns="0">
            <a:spAutoFit/>
          </a:bodyPr>
          <a:lstStyle/>
          <a:p>
            <a:pPr algn="l" marL="346869" indent="-173435" lvl="1">
              <a:lnSpc>
                <a:spcPts val="3450"/>
              </a:lnSpc>
              <a:buFont typeface="Arial"/>
              <a:buChar char="•"/>
            </a:pPr>
            <a:r>
              <a:rPr lang="en-US" sz="2300">
                <a:solidFill>
                  <a:srgbClr val="B0BEC5"/>
                </a:solidFill>
                <a:latin typeface="Montserrat"/>
                <a:ea typeface="Montserrat"/>
                <a:cs typeface="Montserrat"/>
                <a:sym typeface="Montserrat"/>
              </a:rPr>
              <a:t>Spans gym workouts to dynamic basketball sessions.</a:t>
            </a:r>
          </a:p>
        </p:txBody>
      </p:sp>
      <p:sp>
        <p:nvSpPr>
          <p:cNvPr name="TextBox 9" id="9"/>
          <p:cNvSpPr txBox="true"/>
          <p:nvPr/>
        </p:nvSpPr>
        <p:spPr>
          <a:xfrm rot="0">
            <a:off x="600382" y="6517501"/>
            <a:ext cx="5230623" cy="855345"/>
          </a:xfrm>
          <a:prstGeom prst="rect">
            <a:avLst/>
          </a:prstGeom>
        </p:spPr>
        <p:txBody>
          <a:bodyPr anchor="t" rtlCol="false" tIns="0" lIns="0" bIns="0" rIns="0">
            <a:spAutoFit/>
          </a:bodyPr>
          <a:lstStyle/>
          <a:p>
            <a:pPr algn="l" marL="346869" indent="-173435" lvl="1">
              <a:lnSpc>
                <a:spcPts val="3450"/>
              </a:lnSpc>
              <a:buFont typeface="Arial"/>
              <a:buChar char="•"/>
            </a:pPr>
            <a:r>
              <a:rPr lang="en-US" sz="2300">
                <a:solidFill>
                  <a:srgbClr val="B0BEC5"/>
                </a:solidFill>
                <a:latin typeface="Montserrat"/>
                <a:ea typeface="Montserrat"/>
                <a:cs typeface="Montserrat"/>
                <a:sym typeface="Montserrat"/>
              </a:rPr>
              <a:t>Caters to all fitness levels and preferences.</a:t>
            </a:r>
          </a:p>
        </p:txBody>
      </p:sp>
      <p:sp>
        <p:nvSpPr>
          <p:cNvPr name="TextBox 10" id="10"/>
          <p:cNvSpPr txBox="true"/>
          <p:nvPr/>
        </p:nvSpPr>
        <p:spPr>
          <a:xfrm rot="0">
            <a:off x="6528689" y="3802219"/>
            <a:ext cx="4278787" cy="578586"/>
          </a:xfrm>
          <a:prstGeom prst="rect">
            <a:avLst/>
          </a:prstGeom>
        </p:spPr>
        <p:txBody>
          <a:bodyPr anchor="t" rtlCol="false" tIns="0" lIns="0" bIns="0" rIns="0">
            <a:spAutoFit/>
          </a:bodyPr>
          <a:lstStyle/>
          <a:p>
            <a:pPr algn="l">
              <a:lnSpc>
                <a:spcPts val="3449"/>
              </a:lnSpc>
            </a:pPr>
            <a:r>
              <a:rPr lang="en-US" sz="2733" b="true">
                <a:solidFill>
                  <a:srgbClr val="FFFFFF"/>
                </a:solidFill>
                <a:latin typeface="Prachason Neue Bold"/>
                <a:ea typeface="Prachason Neue Bold"/>
                <a:cs typeface="Prachason Neue Bold"/>
                <a:sym typeface="Prachason Neue Bold"/>
              </a:rPr>
              <a:t>Multi-Generational Focus</a:t>
            </a:r>
          </a:p>
        </p:txBody>
      </p:sp>
      <p:sp>
        <p:nvSpPr>
          <p:cNvPr name="TextBox 11" id="11"/>
          <p:cNvSpPr txBox="true"/>
          <p:nvPr/>
        </p:nvSpPr>
        <p:spPr>
          <a:xfrm rot="0">
            <a:off x="6528689" y="4629319"/>
            <a:ext cx="5230623" cy="855345"/>
          </a:xfrm>
          <a:prstGeom prst="rect">
            <a:avLst/>
          </a:prstGeom>
        </p:spPr>
        <p:txBody>
          <a:bodyPr anchor="t" rtlCol="false" tIns="0" lIns="0" bIns="0" rIns="0">
            <a:spAutoFit/>
          </a:bodyPr>
          <a:lstStyle/>
          <a:p>
            <a:pPr algn="l" marL="346869" indent="-173435" lvl="1">
              <a:lnSpc>
                <a:spcPts val="3450"/>
              </a:lnSpc>
              <a:buFont typeface="Arial"/>
              <a:buChar char="•"/>
            </a:pPr>
            <a:r>
              <a:rPr lang="en-US" sz="2300">
                <a:solidFill>
                  <a:srgbClr val="B0BEC5"/>
                </a:solidFill>
                <a:latin typeface="Montserrat"/>
                <a:ea typeface="Montserrat"/>
                <a:cs typeface="Montserrat"/>
                <a:sym typeface="Montserrat"/>
              </a:rPr>
              <a:t>Programmes designed for grandparents to Gen Z.</a:t>
            </a:r>
          </a:p>
        </p:txBody>
      </p:sp>
      <p:sp>
        <p:nvSpPr>
          <p:cNvPr name="TextBox 12" id="12"/>
          <p:cNvSpPr txBox="true"/>
          <p:nvPr/>
        </p:nvSpPr>
        <p:spPr>
          <a:xfrm rot="0">
            <a:off x="6528689" y="5573410"/>
            <a:ext cx="5230623" cy="855345"/>
          </a:xfrm>
          <a:prstGeom prst="rect">
            <a:avLst/>
          </a:prstGeom>
        </p:spPr>
        <p:txBody>
          <a:bodyPr anchor="t" rtlCol="false" tIns="0" lIns="0" bIns="0" rIns="0">
            <a:spAutoFit/>
          </a:bodyPr>
          <a:lstStyle/>
          <a:p>
            <a:pPr algn="l" marL="346869" indent="-173435" lvl="1">
              <a:lnSpc>
                <a:spcPts val="3450"/>
              </a:lnSpc>
              <a:buFont typeface="Arial"/>
              <a:buChar char="•"/>
            </a:pPr>
            <a:r>
              <a:rPr lang="en-US" sz="2300">
                <a:solidFill>
                  <a:srgbClr val="B0BEC5"/>
                </a:solidFill>
                <a:latin typeface="Montserrat"/>
                <a:ea typeface="Montserrat"/>
                <a:cs typeface="Montserrat"/>
                <a:sym typeface="Montserrat"/>
              </a:rPr>
              <a:t>Encourages family participation and shared experiences.</a:t>
            </a:r>
          </a:p>
        </p:txBody>
      </p:sp>
      <p:sp>
        <p:nvSpPr>
          <p:cNvPr name="TextBox 13" id="13"/>
          <p:cNvSpPr txBox="true"/>
          <p:nvPr/>
        </p:nvSpPr>
        <p:spPr>
          <a:xfrm rot="0">
            <a:off x="6528689" y="6517501"/>
            <a:ext cx="5230623" cy="855345"/>
          </a:xfrm>
          <a:prstGeom prst="rect">
            <a:avLst/>
          </a:prstGeom>
        </p:spPr>
        <p:txBody>
          <a:bodyPr anchor="t" rtlCol="false" tIns="0" lIns="0" bIns="0" rIns="0">
            <a:spAutoFit/>
          </a:bodyPr>
          <a:lstStyle/>
          <a:p>
            <a:pPr algn="l" marL="346869" indent="-173435" lvl="1">
              <a:lnSpc>
                <a:spcPts val="3450"/>
              </a:lnSpc>
              <a:buFont typeface="Arial"/>
              <a:buChar char="•"/>
            </a:pPr>
            <a:r>
              <a:rPr lang="en-US" sz="2300">
                <a:solidFill>
                  <a:srgbClr val="B0BEC5"/>
                </a:solidFill>
                <a:latin typeface="Montserrat"/>
                <a:ea typeface="Montserrat"/>
                <a:cs typeface="Montserrat"/>
                <a:sym typeface="Montserrat"/>
              </a:rPr>
              <a:t>Breaking age barriers in fitness engagement.</a:t>
            </a:r>
          </a:p>
        </p:txBody>
      </p:sp>
      <p:sp>
        <p:nvSpPr>
          <p:cNvPr name="TextBox 14" id="14"/>
          <p:cNvSpPr txBox="true"/>
          <p:nvPr/>
        </p:nvSpPr>
        <p:spPr>
          <a:xfrm rot="0">
            <a:off x="12456996" y="3802219"/>
            <a:ext cx="4299864" cy="578586"/>
          </a:xfrm>
          <a:prstGeom prst="rect">
            <a:avLst/>
          </a:prstGeom>
        </p:spPr>
        <p:txBody>
          <a:bodyPr anchor="t" rtlCol="false" tIns="0" lIns="0" bIns="0" rIns="0">
            <a:spAutoFit/>
          </a:bodyPr>
          <a:lstStyle/>
          <a:p>
            <a:pPr algn="l">
              <a:lnSpc>
                <a:spcPts val="3449"/>
              </a:lnSpc>
            </a:pPr>
            <a:r>
              <a:rPr lang="en-US" sz="2733" b="true">
                <a:solidFill>
                  <a:srgbClr val="FFFFFF"/>
                </a:solidFill>
                <a:latin typeface="Prachason Neue Bold"/>
                <a:ea typeface="Prachason Neue Bold"/>
                <a:cs typeface="Prachason Neue Bold"/>
                <a:sym typeface="Prachason Neue Bold"/>
              </a:rPr>
              <a:t>Community-Driven Core</a:t>
            </a:r>
          </a:p>
        </p:txBody>
      </p:sp>
      <p:sp>
        <p:nvSpPr>
          <p:cNvPr name="TextBox 15" id="15"/>
          <p:cNvSpPr txBox="true"/>
          <p:nvPr/>
        </p:nvSpPr>
        <p:spPr>
          <a:xfrm rot="0">
            <a:off x="12456996" y="4629319"/>
            <a:ext cx="5230623" cy="855345"/>
          </a:xfrm>
          <a:prstGeom prst="rect">
            <a:avLst/>
          </a:prstGeom>
        </p:spPr>
        <p:txBody>
          <a:bodyPr anchor="t" rtlCol="false" tIns="0" lIns="0" bIns="0" rIns="0">
            <a:spAutoFit/>
          </a:bodyPr>
          <a:lstStyle/>
          <a:p>
            <a:pPr algn="l" marL="346869" indent="-173435" lvl="1">
              <a:lnSpc>
                <a:spcPts val="3450"/>
              </a:lnSpc>
              <a:buFont typeface="Arial"/>
              <a:buChar char="•"/>
            </a:pPr>
            <a:r>
              <a:rPr lang="en-US" sz="2300">
                <a:solidFill>
                  <a:srgbClr val="B0BEC5"/>
                </a:solidFill>
                <a:latin typeface="Montserrat"/>
                <a:ea typeface="Montserrat"/>
                <a:cs typeface="Montserrat"/>
                <a:sym typeface="Montserrat"/>
              </a:rPr>
              <a:t>Emphasis on togetherness and shared fitness journeys.</a:t>
            </a:r>
          </a:p>
        </p:txBody>
      </p:sp>
      <p:sp>
        <p:nvSpPr>
          <p:cNvPr name="TextBox 16" id="16"/>
          <p:cNvSpPr txBox="true"/>
          <p:nvPr/>
        </p:nvSpPr>
        <p:spPr>
          <a:xfrm rot="0">
            <a:off x="12456996" y="5573410"/>
            <a:ext cx="5230623" cy="855345"/>
          </a:xfrm>
          <a:prstGeom prst="rect">
            <a:avLst/>
          </a:prstGeom>
        </p:spPr>
        <p:txBody>
          <a:bodyPr anchor="t" rtlCol="false" tIns="0" lIns="0" bIns="0" rIns="0">
            <a:spAutoFit/>
          </a:bodyPr>
          <a:lstStyle/>
          <a:p>
            <a:pPr algn="l" marL="346869" indent="-173435" lvl="1">
              <a:lnSpc>
                <a:spcPts val="3450"/>
              </a:lnSpc>
              <a:buFont typeface="Arial"/>
              <a:buChar char="•"/>
            </a:pPr>
            <a:r>
              <a:rPr lang="en-US" sz="2300">
                <a:solidFill>
                  <a:srgbClr val="B0BEC5"/>
                </a:solidFill>
                <a:latin typeface="Montserrat"/>
                <a:ea typeface="Montserrat"/>
                <a:cs typeface="Montserrat"/>
                <a:sym typeface="Montserrat"/>
              </a:rPr>
              <a:t>Building supportive networks among members.</a:t>
            </a:r>
          </a:p>
        </p:txBody>
      </p:sp>
      <p:sp>
        <p:nvSpPr>
          <p:cNvPr name="TextBox 17" id="17"/>
          <p:cNvSpPr txBox="true"/>
          <p:nvPr/>
        </p:nvSpPr>
        <p:spPr>
          <a:xfrm rot="0">
            <a:off x="12456996" y="6517501"/>
            <a:ext cx="5230623" cy="855345"/>
          </a:xfrm>
          <a:prstGeom prst="rect">
            <a:avLst/>
          </a:prstGeom>
        </p:spPr>
        <p:txBody>
          <a:bodyPr anchor="t" rtlCol="false" tIns="0" lIns="0" bIns="0" rIns="0">
            <a:spAutoFit/>
          </a:bodyPr>
          <a:lstStyle/>
          <a:p>
            <a:pPr algn="l" marL="346869" indent="-173435" lvl="1">
              <a:lnSpc>
                <a:spcPts val="3450"/>
              </a:lnSpc>
              <a:buFont typeface="Arial"/>
              <a:buChar char="•"/>
            </a:pPr>
            <a:r>
              <a:rPr lang="en-US" sz="2300">
                <a:solidFill>
                  <a:srgbClr val="B0BEC5"/>
                </a:solidFill>
                <a:latin typeface="Montserrat"/>
                <a:ea typeface="Montserrat"/>
                <a:cs typeface="Montserrat"/>
                <a:sym typeface="Montserrat"/>
              </a:rPr>
              <a:t>Fostering a sense of belonging and collective growth.</a:t>
            </a:r>
          </a:p>
        </p:txBody>
      </p:sp>
      <p:sp>
        <p:nvSpPr>
          <p:cNvPr name="TextBox 18" id="18"/>
          <p:cNvSpPr txBox="true"/>
          <p:nvPr/>
        </p:nvSpPr>
        <p:spPr>
          <a:xfrm rot="0">
            <a:off x="947589" y="8370094"/>
            <a:ext cx="16392822" cy="966788"/>
          </a:xfrm>
          <a:prstGeom prst="rect">
            <a:avLst/>
          </a:prstGeom>
        </p:spPr>
        <p:txBody>
          <a:bodyPr anchor="t" rtlCol="false" tIns="0" lIns="0" bIns="0" rIns="0">
            <a:spAutoFit/>
          </a:bodyPr>
          <a:lstStyle/>
          <a:p>
            <a:pPr algn="l">
              <a:lnSpc>
                <a:spcPts val="3937"/>
              </a:lnSpc>
            </a:pPr>
            <a:r>
              <a:rPr lang="en-US" sz="2624">
                <a:solidFill>
                  <a:srgbClr val="B0BEC5"/>
                </a:solidFill>
                <a:latin typeface="Montserrat"/>
                <a:ea typeface="Montserrat"/>
                <a:cs typeface="Montserrat"/>
                <a:sym typeface="Montserrat"/>
              </a:rPr>
              <a:t>Our new promise is simple but powerful: Cultfit is for everyone, everywhere. We celebrate diversity in age, activity, and aspiration—making fitness a shared journey.</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23931" y="-371143"/>
            <a:ext cx="18947811" cy="10658143"/>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992237" y="1589186"/>
            <a:ext cx="16303526" cy="1757362"/>
          </a:xfrm>
          <a:prstGeom prst="rect">
            <a:avLst/>
          </a:prstGeom>
        </p:spPr>
        <p:txBody>
          <a:bodyPr anchor="t" rtlCol="false" tIns="0" lIns="0" bIns="0" rIns="0">
            <a:spAutoFit/>
          </a:bodyPr>
          <a:lstStyle/>
          <a:p>
            <a:pPr algn="l">
              <a:lnSpc>
                <a:spcPts val="6937"/>
              </a:lnSpc>
            </a:pPr>
            <a:r>
              <a:rPr lang="en-US" sz="5562">
                <a:solidFill>
                  <a:srgbClr val="FFD600"/>
                </a:solidFill>
                <a:latin typeface="Alexandria"/>
                <a:ea typeface="Alexandria"/>
                <a:cs typeface="Alexandria"/>
                <a:sym typeface="Alexandria"/>
              </a:rPr>
              <a:t>Repositioning Strategy: Expanding Product Offerings</a:t>
            </a:r>
          </a:p>
        </p:txBody>
      </p:sp>
      <p:sp>
        <p:nvSpPr>
          <p:cNvPr name="TextBox 5" id="5"/>
          <p:cNvSpPr txBox="true"/>
          <p:nvPr/>
        </p:nvSpPr>
        <p:spPr>
          <a:xfrm rot="0">
            <a:off x="992237" y="3637978"/>
            <a:ext cx="15478456" cy="1104580"/>
          </a:xfrm>
          <a:prstGeom prst="rect">
            <a:avLst/>
          </a:prstGeom>
        </p:spPr>
        <p:txBody>
          <a:bodyPr anchor="t" rtlCol="false" tIns="0" lIns="0" bIns="0" rIns="0">
            <a:spAutoFit/>
          </a:bodyPr>
          <a:lstStyle/>
          <a:p>
            <a:pPr algn="l">
              <a:lnSpc>
                <a:spcPts val="3976"/>
              </a:lnSpc>
            </a:pPr>
            <a:r>
              <a:rPr lang="en-US" sz="2441">
                <a:solidFill>
                  <a:srgbClr val="B0BEC5"/>
                </a:solidFill>
                <a:latin typeface="Prachason Neue"/>
                <a:ea typeface="Prachason Neue"/>
                <a:cs typeface="Prachason Neue"/>
                <a:sym typeface="Prachason Neue"/>
              </a:rPr>
              <a:t>To further penetrate the market and cater to evolving consumer needs, Cult.fit proposes innovative product repositioning strategies focused on community and specialized low-impact formats.</a:t>
            </a:r>
          </a:p>
        </p:txBody>
      </p:sp>
      <p:grpSp>
        <p:nvGrpSpPr>
          <p:cNvPr name="Group 6" id="6"/>
          <p:cNvGrpSpPr/>
          <p:nvPr/>
        </p:nvGrpSpPr>
        <p:grpSpPr>
          <a:xfrm rot="0">
            <a:off x="992237" y="5331914"/>
            <a:ext cx="7716888" cy="2831944"/>
            <a:chOff x="0" y="0"/>
            <a:chExt cx="8544688" cy="3135730"/>
          </a:xfrm>
        </p:grpSpPr>
        <p:sp>
          <p:nvSpPr>
            <p:cNvPr name="Freeform 7" id="7"/>
            <p:cNvSpPr/>
            <p:nvPr/>
          </p:nvSpPr>
          <p:spPr>
            <a:xfrm flipH="false" flipV="false" rot="0">
              <a:off x="0" y="0"/>
              <a:ext cx="8544656" cy="3135665"/>
            </a:xfrm>
            <a:custGeom>
              <a:avLst/>
              <a:gdLst/>
              <a:ahLst/>
              <a:cxnLst/>
              <a:rect r="r" b="b" t="t" l="l"/>
              <a:pathLst>
                <a:path h="3135665" w="8544656">
                  <a:moveTo>
                    <a:pt x="0" y="238573"/>
                  </a:moveTo>
                  <a:cubicBezTo>
                    <a:pt x="0" y="106683"/>
                    <a:pt x="120305" y="0"/>
                    <a:pt x="268051" y="0"/>
                  </a:cubicBezTo>
                  <a:lnTo>
                    <a:pt x="8276606" y="0"/>
                  </a:lnTo>
                  <a:lnTo>
                    <a:pt x="8276606" y="22507"/>
                  </a:lnTo>
                  <a:lnTo>
                    <a:pt x="8276606" y="0"/>
                  </a:lnTo>
                  <a:cubicBezTo>
                    <a:pt x="8424518" y="0"/>
                    <a:pt x="8544656" y="106683"/>
                    <a:pt x="8544656" y="238573"/>
                  </a:cubicBezTo>
                  <a:lnTo>
                    <a:pt x="8519557" y="238573"/>
                  </a:lnTo>
                  <a:lnTo>
                    <a:pt x="8544656" y="238573"/>
                  </a:lnTo>
                  <a:lnTo>
                    <a:pt x="8544656" y="2897091"/>
                  </a:lnTo>
                  <a:lnTo>
                    <a:pt x="8519557" y="2897091"/>
                  </a:lnTo>
                  <a:lnTo>
                    <a:pt x="8544656" y="2897091"/>
                  </a:lnTo>
                  <a:cubicBezTo>
                    <a:pt x="8544656" y="3028982"/>
                    <a:pt x="8424351" y="3135665"/>
                    <a:pt x="8276606" y="3135665"/>
                  </a:cubicBezTo>
                  <a:lnTo>
                    <a:pt x="8276606" y="3113158"/>
                  </a:lnTo>
                  <a:lnTo>
                    <a:pt x="8276606" y="3135665"/>
                  </a:lnTo>
                  <a:lnTo>
                    <a:pt x="268051" y="3135665"/>
                  </a:lnTo>
                  <a:lnTo>
                    <a:pt x="268051" y="3113158"/>
                  </a:lnTo>
                  <a:lnTo>
                    <a:pt x="268051" y="3135665"/>
                  </a:lnTo>
                  <a:cubicBezTo>
                    <a:pt x="120305" y="3135665"/>
                    <a:pt x="0" y="3029132"/>
                    <a:pt x="0" y="2897091"/>
                  </a:cubicBezTo>
                  <a:lnTo>
                    <a:pt x="0" y="238573"/>
                  </a:lnTo>
                  <a:lnTo>
                    <a:pt x="25098" y="238573"/>
                  </a:lnTo>
                  <a:lnTo>
                    <a:pt x="0" y="238573"/>
                  </a:lnTo>
                  <a:moveTo>
                    <a:pt x="50197" y="238573"/>
                  </a:moveTo>
                  <a:lnTo>
                    <a:pt x="50197" y="2897091"/>
                  </a:lnTo>
                  <a:lnTo>
                    <a:pt x="25098" y="2897091"/>
                  </a:lnTo>
                  <a:lnTo>
                    <a:pt x="50197" y="2897091"/>
                  </a:lnTo>
                  <a:cubicBezTo>
                    <a:pt x="50197" y="3003774"/>
                    <a:pt x="147578" y="3090651"/>
                    <a:pt x="268051" y="3090651"/>
                  </a:cubicBezTo>
                  <a:lnTo>
                    <a:pt x="8276606" y="3090651"/>
                  </a:lnTo>
                  <a:cubicBezTo>
                    <a:pt x="8397245" y="3090651"/>
                    <a:pt x="8494459" y="3003774"/>
                    <a:pt x="8494459" y="2897091"/>
                  </a:cubicBezTo>
                  <a:lnTo>
                    <a:pt x="8494459" y="238573"/>
                  </a:lnTo>
                  <a:cubicBezTo>
                    <a:pt x="8494459" y="131891"/>
                    <a:pt x="8397077" y="45014"/>
                    <a:pt x="8276606" y="45014"/>
                  </a:cubicBezTo>
                  <a:lnTo>
                    <a:pt x="268051" y="45014"/>
                  </a:lnTo>
                  <a:lnTo>
                    <a:pt x="268051" y="22507"/>
                  </a:lnTo>
                  <a:lnTo>
                    <a:pt x="268051" y="45014"/>
                  </a:lnTo>
                  <a:cubicBezTo>
                    <a:pt x="147578" y="45014"/>
                    <a:pt x="50197" y="131891"/>
                    <a:pt x="50197" y="238573"/>
                  </a:cubicBezTo>
                  <a:close/>
                </a:path>
              </a:pathLst>
            </a:custGeom>
            <a:solidFill>
              <a:srgbClr val="BFD3D8"/>
            </a:solidFill>
          </p:spPr>
        </p:sp>
      </p:grpSp>
      <p:sp>
        <p:nvSpPr>
          <p:cNvPr name="TextBox 8" id="8"/>
          <p:cNvSpPr txBox="true"/>
          <p:nvPr/>
        </p:nvSpPr>
        <p:spPr>
          <a:xfrm rot="0">
            <a:off x="1285280" y="5466458"/>
            <a:ext cx="3544044" cy="461962"/>
          </a:xfrm>
          <a:prstGeom prst="rect">
            <a:avLst/>
          </a:prstGeom>
        </p:spPr>
        <p:txBody>
          <a:bodyPr anchor="t" rtlCol="false" tIns="0" lIns="0" bIns="0" rIns="0">
            <a:spAutoFit/>
          </a:bodyPr>
          <a:lstStyle/>
          <a:p>
            <a:pPr algn="l">
              <a:lnSpc>
                <a:spcPts val="3437"/>
              </a:lnSpc>
            </a:pPr>
            <a:r>
              <a:rPr lang="en-US" sz="2750">
                <a:solidFill>
                  <a:srgbClr val="FFFFFF"/>
                </a:solidFill>
                <a:latin typeface="Alexandria"/>
                <a:ea typeface="Alexandria"/>
                <a:cs typeface="Alexandria"/>
                <a:sym typeface="Alexandria"/>
              </a:rPr>
              <a:t>5 AM Club</a:t>
            </a:r>
          </a:p>
        </p:txBody>
      </p:sp>
      <p:sp>
        <p:nvSpPr>
          <p:cNvPr name="TextBox 9" id="9"/>
          <p:cNvSpPr txBox="true"/>
          <p:nvPr/>
        </p:nvSpPr>
        <p:spPr>
          <a:xfrm rot="0">
            <a:off x="1285280" y="5888980"/>
            <a:ext cx="7423845" cy="1881188"/>
          </a:xfrm>
          <a:prstGeom prst="rect">
            <a:avLst/>
          </a:prstGeom>
        </p:spPr>
        <p:txBody>
          <a:bodyPr anchor="t" rtlCol="false" tIns="0" lIns="0" bIns="0" rIns="0">
            <a:spAutoFit/>
          </a:bodyPr>
          <a:lstStyle/>
          <a:p>
            <a:pPr algn="l">
              <a:lnSpc>
                <a:spcPts val="3562"/>
              </a:lnSpc>
            </a:pPr>
            <a:r>
              <a:rPr lang="en-US" sz="2187">
                <a:solidFill>
                  <a:srgbClr val="B0BEC5"/>
                </a:solidFill>
                <a:latin typeface="Prachason Neue"/>
                <a:ea typeface="Prachason Neue"/>
                <a:cs typeface="Prachason Neue"/>
                <a:sym typeface="Prachason Neue"/>
              </a:rPr>
              <a:t>Community-driven early-morning walk/jog groups. Aims to engage health-conscious individuals and older demographics, fostering a sense of belonging and shared fitness goals.</a:t>
            </a:r>
          </a:p>
        </p:txBody>
      </p:sp>
      <p:grpSp>
        <p:nvGrpSpPr>
          <p:cNvPr name="Group 10" id="10"/>
          <p:cNvGrpSpPr/>
          <p:nvPr/>
        </p:nvGrpSpPr>
        <p:grpSpPr>
          <a:xfrm rot="0">
            <a:off x="9285834" y="5331914"/>
            <a:ext cx="7716888" cy="2831944"/>
            <a:chOff x="0" y="0"/>
            <a:chExt cx="8544688" cy="3135730"/>
          </a:xfrm>
        </p:grpSpPr>
        <p:sp>
          <p:nvSpPr>
            <p:cNvPr name="Freeform 11" id="11"/>
            <p:cNvSpPr/>
            <p:nvPr/>
          </p:nvSpPr>
          <p:spPr>
            <a:xfrm flipH="false" flipV="false" rot="0">
              <a:off x="0" y="0"/>
              <a:ext cx="8544656" cy="3135665"/>
            </a:xfrm>
            <a:custGeom>
              <a:avLst/>
              <a:gdLst/>
              <a:ahLst/>
              <a:cxnLst/>
              <a:rect r="r" b="b" t="t" l="l"/>
              <a:pathLst>
                <a:path h="3135665" w="8544656">
                  <a:moveTo>
                    <a:pt x="0" y="238573"/>
                  </a:moveTo>
                  <a:cubicBezTo>
                    <a:pt x="0" y="106683"/>
                    <a:pt x="120305" y="0"/>
                    <a:pt x="268051" y="0"/>
                  </a:cubicBezTo>
                  <a:lnTo>
                    <a:pt x="8276606" y="0"/>
                  </a:lnTo>
                  <a:lnTo>
                    <a:pt x="8276606" y="22507"/>
                  </a:lnTo>
                  <a:lnTo>
                    <a:pt x="8276606" y="0"/>
                  </a:lnTo>
                  <a:cubicBezTo>
                    <a:pt x="8424518" y="0"/>
                    <a:pt x="8544656" y="106683"/>
                    <a:pt x="8544656" y="238573"/>
                  </a:cubicBezTo>
                  <a:lnTo>
                    <a:pt x="8519557" y="238573"/>
                  </a:lnTo>
                  <a:lnTo>
                    <a:pt x="8544656" y="238573"/>
                  </a:lnTo>
                  <a:lnTo>
                    <a:pt x="8544656" y="2897091"/>
                  </a:lnTo>
                  <a:lnTo>
                    <a:pt x="8519557" y="2897091"/>
                  </a:lnTo>
                  <a:lnTo>
                    <a:pt x="8544656" y="2897091"/>
                  </a:lnTo>
                  <a:cubicBezTo>
                    <a:pt x="8544656" y="3028982"/>
                    <a:pt x="8424351" y="3135665"/>
                    <a:pt x="8276606" y="3135665"/>
                  </a:cubicBezTo>
                  <a:lnTo>
                    <a:pt x="8276606" y="3113158"/>
                  </a:lnTo>
                  <a:lnTo>
                    <a:pt x="8276606" y="3135665"/>
                  </a:lnTo>
                  <a:lnTo>
                    <a:pt x="268051" y="3135665"/>
                  </a:lnTo>
                  <a:lnTo>
                    <a:pt x="268051" y="3113158"/>
                  </a:lnTo>
                  <a:lnTo>
                    <a:pt x="268051" y="3135665"/>
                  </a:lnTo>
                  <a:cubicBezTo>
                    <a:pt x="120305" y="3135665"/>
                    <a:pt x="0" y="3029132"/>
                    <a:pt x="0" y="2897091"/>
                  </a:cubicBezTo>
                  <a:lnTo>
                    <a:pt x="0" y="238573"/>
                  </a:lnTo>
                  <a:lnTo>
                    <a:pt x="25098" y="238573"/>
                  </a:lnTo>
                  <a:lnTo>
                    <a:pt x="0" y="238573"/>
                  </a:lnTo>
                  <a:moveTo>
                    <a:pt x="50197" y="238573"/>
                  </a:moveTo>
                  <a:lnTo>
                    <a:pt x="50197" y="2897091"/>
                  </a:lnTo>
                  <a:lnTo>
                    <a:pt x="25098" y="2897091"/>
                  </a:lnTo>
                  <a:lnTo>
                    <a:pt x="50197" y="2897091"/>
                  </a:lnTo>
                  <a:cubicBezTo>
                    <a:pt x="50197" y="3003774"/>
                    <a:pt x="147578" y="3090651"/>
                    <a:pt x="268051" y="3090651"/>
                  </a:cubicBezTo>
                  <a:lnTo>
                    <a:pt x="8276606" y="3090651"/>
                  </a:lnTo>
                  <a:cubicBezTo>
                    <a:pt x="8397245" y="3090651"/>
                    <a:pt x="8494459" y="3003774"/>
                    <a:pt x="8494459" y="2897091"/>
                  </a:cubicBezTo>
                  <a:lnTo>
                    <a:pt x="8494459" y="238573"/>
                  </a:lnTo>
                  <a:cubicBezTo>
                    <a:pt x="8494459" y="131891"/>
                    <a:pt x="8397077" y="45014"/>
                    <a:pt x="8276606" y="45014"/>
                  </a:cubicBezTo>
                  <a:lnTo>
                    <a:pt x="268051" y="45014"/>
                  </a:lnTo>
                  <a:lnTo>
                    <a:pt x="268051" y="22507"/>
                  </a:lnTo>
                  <a:lnTo>
                    <a:pt x="268051" y="45014"/>
                  </a:lnTo>
                  <a:cubicBezTo>
                    <a:pt x="147578" y="45014"/>
                    <a:pt x="50197" y="131891"/>
                    <a:pt x="50197" y="238573"/>
                  </a:cubicBezTo>
                  <a:close/>
                </a:path>
              </a:pathLst>
            </a:custGeom>
            <a:solidFill>
              <a:srgbClr val="BFD3D8"/>
            </a:solidFill>
          </p:spPr>
        </p:sp>
      </p:grpSp>
      <p:sp>
        <p:nvSpPr>
          <p:cNvPr name="TextBox 12" id="12"/>
          <p:cNvSpPr txBox="true"/>
          <p:nvPr/>
        </p:nvSpPr>
        <p:spPr>
          <a:xfrm rot="0">
            <a:off x="9578728" y="5466458"/>
            <a:ext cx="3544044" cy="430212"/>
          </a:xfrm>
          <a:prstGeom prst="rect">
            <a:avLst/>
          </a:prstGeom>
        </p:spPr>
        <p:txBody>
          <a:bodyPr anchor="t" rtlCol="false" tIns="0" lIns="0" bIns="0" rIns="0">
            <a:spAutoFit/>
          </a:bodyPr>
          <a:lstStyle/>
          <a:p>
            <a:pPr algn="l">
              <a:lnSpc>
                <a:spcPts val="3437"/>
              </a:lnSpc>
            </a:pPr>
            <a:r>
              <a:rPr lang="en-US" sz="2750">
                <a:solidFill>
                  <a:srgbClr val="FFFFFF"/>
                </a:solidFill>
                <a:latin typeface="Alexandria"/>
                <a:ea typeface="Alexandria"/>
                <a:cs typeface="Alexandria"/>
                <a:sym typeface="Alexandria"/>
              </a:rPr>
              <a:t>forever</a:t>
            </a:r>
            <a:r>
              <a:rPr lang="en-US" sz="2750">
                <a:solidFill>
                  <a:srgbClr val="FFFFFF"/>
                </a:solidFill>
                <a:latin typeface="Alexandria"/>
                <a:ea typeface="Alexandria"/>
                <a:cs typeface="Alexandria"/>
                <a:sym typeface="Alexandria"/>
              </a:rPr>
              <a:t>.fit</a:t>
            </a:r>
          </a:p>
        </p:txBody>
      </p:sp>
      <p:sp>
        <p:nvSpPr>
          <p:cNvPr name="TextBox 13" id="13"/>
          <p:cNvSpPr txBox="true"/>
          <p:nvPr/>
        </p:nvSpPr>
        <p:spPr>
          <a:xfrm rot="0">
            <a:off x="9578728" y="5888980"/>
            <a:ext cx="7423994" cy="1881188"/>
          </a:xfrm>
          <a:prstGeom prst="rect">
            <a:avLst/>
          </a:prstGeom>
        </p:spPr>
        <p:txBody>
          <a:bodyPr anchor="t" rtlCol="false" tIns="0" lIns="0" bIns="0" rIns="0">
            <a:spAutoFit/>
          </a:bodyPr>
          <a:lstStyle/>
          <a:p>
            <a:pPr algn="l">
              <a:lnSpc>
                <a:spcPts val="3562"/>
              </a:lnSpc>
            </a:pPr>
            <a:r>
              <a:rPr lang="en-US" sz="2187">
                <a:solidFill>
                  <a:srgbClr val="B0BEC5"/>
                </a:solidFill>
                <a:latin typeface="Prachason Neue"/>
                <a:ea typeface="Prachason Neue"/>
                <a:cs typeface="Prachason Neue"/>
                <a:sym typeface="Prachason Neue"/>
              </a:rPr>
              <a:t>Dedicated to low-impact fitness formats, including chair yoga, senior strength training, and joint-care workouts. This targets an underserved market segment seeking gentle yet effective exercise solutions.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3931" y="-371143"/>
            <a:ext cx="18947811" cy="10658143"/>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5404991" y="74860"/>
            <a:ext cx="7999980" cy="917575"/>
          </a:xfrm>
          <a:prstGeom prst="rect">
            <a:avLst/>
          </a:prstGeom>
        </p:spPr>
        <p:txBody>
          <a:bodyPr anchor="t" rtlCol="false" tIns="0" lIns="0" bIns="0" rIns="0">
            <a:spAutoFit/>
          </a:bodyPr>
          <a:lstStyle/>
          <a:p>
            <a:pPr algn="l">
              <a:lnSpc>
                <a:spcPts val="5374"/>
              </a:lnSpc>
            </a:pPr>
            <a:r>
              <a:rPr lang="en-US" sz="4312" b="true">
                <a:solidFill>
                  <a:srgbClr val="FFD600"/>
                </a:solidFill>
                <a:latin typeface="Prachason Neue Medium"/>
                <a:ea typeface="Prachason Neue Medium"/>
                <a:cs typeface="Prachason Neue Medium"/>
                <a:sym typeface="Prachason Neue Medium"/>
              </a:rPr>
              <a:t>Repositioned Pricing Strategy</a:t>
            </a:r>
          </a:p>
        </p:txBody>
      </p:sp>
      <p:sp>
        <p:nvSpPr>
          <p:cNvPr name="TextBox 5" id="5"/>
          <p:cNvSpPr txBox="true"/>
          <p:nvPr/>
        </p:nvSpPr>
        <p:spPr>
          <a:xfrm rot="0">
            <a:off x="5554910" y="1134130"/>
            <a:ext cx="6205607" cy="452453"/>
          </a:xfrm>
          <a:prstGeom prst="rect">
            <a:avLst/>
          </a:prstGeom>
        </p:spPr>
        <p:txBody>
          <a:bodyPr anchor="t" rtlCol="false" tIns="0" lIns="0" bIns="0" rIns="0">
            <a:spAutoFit/>
          </a:bodyPr>
          <a:lstStyle/>
          <a:p>
            <a:pPr algn="l">
              <a:lnSpc>
                <a:spcPts val="3753"/>
              </a:lnSpc>
            </a:pPr>
            <a:r>
              <a:rPr lang="en-US" sz="2472">
                <a:solidFill>
                  <a:srgbClr val="B0BEC5"/>
                </a:solidFill>
                <a:latin typeface="Montserrat"/>
                <a:ea typeface="Montserrat"/>
                <a:cs typeface="Montserrat"/>
                <a:sym typeface="Montserrat"/>
              </a:rPr>
              <a:t>Making Fitness for All, Affordable for All</a:t>
            </a:r>
          </a:p>
        </p:txBody>
      </p:sp>
      <p:grpSp>
        <p:nvGrpSpPr>
          <p:cNvPr name="Group 6" id="6"/>
          <p:cNvGrpSpPr/>
          <p:nvPr/>
        </p:nvGrpSpPr>
        <p:grpSpPr>
          <a:xfrm rot="0">
            <a:off x="2536809" y="1786608"/>
            <a:ext cx="5957908" cy="2438254"/>
            <a:chOff x="0" y="0"/>
            <a:chExt cx="6485335" cy="2654102"/>
          </a:xfrm>
        </p:grpSpPr>
        <p:sp>
          <p:nvSpPr>
            <p:cNvPr name="Freeform 7" id="7"/>
            <p:cNvSpPr/>
            <p:nvPr/>
          </p:nvSpPr>
          <p:spPr>
            <a:xfrm flipH="false" flipV="false" rot="0">
              <a:off x="0" y="0"/>
              <a:ext cx="6485255" cy="2654046"/>
            </a:xfrm>
            <a:custGeom>
              <a:avLst/>
              <a:gdLst/>
              <a:ahLst/>
              <a:cxnLst/>
              <a:rect r="r" b="b" t="t" l="l"/>
              <a:pathLst>
                <a:path h="2654046" w="6485255">
                  <a:moveTo>
                    <a:pt x="0" y="201930"/>
                  </a:moveTo>
                  <a:cubicBezTo>
                    <a:pt x="0" y="90297"/>
                    <a:pt x="91313" y="0"/>
                    <a:pt x="203454" y="0"/>
                  </a:cubicBezTo>
                  <a:lnTo>
                    <a:pt x="6281801" y="0"/>
                  </a:lnTo>
                  <a:lnTo>
                    <a:pt x="6281801" y="19050"/>
                  </a:lnTo>
                  <a:lnTo>
                    <a:pt x="6281801" y="0"/>
                  </a:lnTo>
                  <a:cubicBezTo>
                    <a:pt x="6394069" y="0"/>
                    <a:pt x="6485255" y="90297"/>
                    <a:pt x="6485255" y="201930"/>
                  </a:cubicBezTo>
                  <a:lnTo>
                    <a:pt x="6466205" y="201930"/>
                  </a:lnTo>
                  <a:lnTo>
                    <a:pt x="6485255" y="201930"/>
                  </a:lnTo>
                  <a:lnTo>
                    <a:pt x="6485255" y="2452116"/>
                  </a:lnTo>
                  <a:lnTo>
                    <a:pt x="6466205" y="2452116"/>
                  </a:lnTo>
                  <a:lnTo>
                    <a:pt x="6485255" y="2452116"/>
                  </a:lnTo>
                  <a:cubicBezTo>
                    <a:pt x="6485255" y="2563749"/>
                    <a:pt x="6393942" y="2654046"/>
                    <a:pt x="6281801" y="2654046"/>
                  </a:cubicBezTo>
                  <a:lnTo>
                    <a:pt x="6281801" y="2634996"/>
                  </a:lnTo>
                  <a:lnTo>
                    <a:pt x="6281801" y="2654046"/>
                  </a:lnTo>
                  <a:lnTo>
                    <a:pt x="203454" y="2654046"/>
                  </a:lnTo>
                  <a:lnTo>
                    <a:pt x="203454" y="2634996"/>
                  </a:lnTo>
                  <a:lnTo>
                    <a:pt x="203454" y="2654046"/>
                  </a:lnTo>
                  <a:cubicBezTo>
                    <a:pt x="91313" y="2654046"/>
                    <a:pt x="0" y="2563876"/>
                    <a:pt x="0" y="2452116"/>
                  </a:cubicBezTo>
                  <a:lnTo>
                    <a:pt x="0" y="201930"/>
                  </a:lnTo>
                  <a:lnTo>
                    <a:pt x="19050" y="201930"/>
                  </a:lnTo>
                  <a:lnTo>
                    <a:pt x="0" y="201930"/>
                  </a:lnTo>
                  <a:moveTo>
                    <a:pt x="38100" y="201930"/>
                  </a:moveTo>
                  <a:lnTo>
                    <a:pt x="38100" y="2452116"/>
                  </a:lnTo>
                  <a:lnTo>
                    <a:pt x="19050" y="2452116"/>
                  </a:lnTo>
                  <a:lnTo>
                    <a:pt x="38100" y="2452116"/>
                  </a:lnTo>
                  <a:cubicBezTo>
                    <a:pt x="38100" y="2542413"/>
                    <a:pt x="112014" y="2615946"/>
                    <a:pt x="203454" y="2615946"/>
                  </a:cubicBezTo>
                  <a:lnTo>
                    <a:pt x="6281801" y="2615946"/>
                  </a:lnTo>
                  <a:cubicBezTo>
                    <a:pt x="6373368" y="2615946"/>
                    <a:pt x="6447155" y="2542413"/>
                    <a:pt x="6447155" y="2452116"/>
                  </a:cubicBezTo>
                  <a:lnTo>
                    <a:pt x="6447155" y="201930"/>
                  </a:lnTo>
                  <a:cubicBezTo>
                    <a:pt x="6447155" y="111633"/>
                    <a:pt x="6373241" y="38100"/>
                    <a:pt x="6281801" y="38100"/>
                  </a:cubicBezTo>
                  <a:lnTo>
                    <a:pt x="203454" y="38100"/>
                  </a:lnTo>
                  <a:lnTo>
                    <a:pt x="203454" y="19050"/>
                  </a:lnTo>
                  <a:lnTo>
                    <a:pt x="203454" y="38100"/>
                  </a:lnTo>
                  <a:cubicBezTo>
                    <a:pt x="112014" y="38100"/>
                    <a:pt x="38100" y="111633"/>
                    <a:pt x="38100" y="201930"/>
                  </a:cubicBezTo>
                  <a:close/>
                </a:path>
              </a:pathLst>
            </a:custGeom>
            <a:solidFill>
              <a:srgbClr val="BFD3D8"/>
            </a:solidFill>
          </p:spPr>
        </p:sp>
      </p:grpSp>
      <p:grpSp>
        <p:nvGrpSpPr>
          <p:cNvPr name="Group 8" id="8"/>
          <p:cNvGrpSpPr>
            <a:grpSpLocks noChangeAspect="true"/>
          </p:cNvGrpSpPr>
          <p:nvPr/>
        </p:nvGrpSpPr>
        <p:grpSpPr>
          <a:xfrm rot="0">
            <a:off x="2519308" y="1804108"/>
            <a:ext cx="140006" cy="2403252"/>
            <a:chOff x="0" y="0"/>
            <a:chExt cx="152400" cy="2616002"/>
          </a:xfrm>
        </p:grpSpPr>
        <p:sp>
          <p:nvSpPr>
            <p:cNvPr name="Freeform 9" id="9" descr="preencoded.png"/>
            <p:cNvSpPr/>
            <p:nvPr/>
          </p:nvSpPr>
          <p:spPr>
            <a:xfrm flipH="false" flipV="false" rot="0">
              <a:off x="0" y="0"/>
              <a:ext cx="152400" cy="2615946"/>
            </a:xfrm>
            <a:custGeom>
              <a:avLst/>
              <a:gdLst/>
              <a:ahLst/>
              <a:cxnLst/>
              <a:rect r="r" b="b" t="t" l="l"/>
              <a:pathLst>
                <a:path h="2615946" w="152400">
                  <a:moveTo>
                    <a:pt x="0" y="0"/>
                  </a:moveTo>
                  <a:lnTo>
                    <a:pt x="152400" y="0"/>
                  </a:lnTo>
                  <a:lnTo>
                    <a:pt x="152400" y="2615946"/>
                  </a:lnTo>
                  <a:lnTo>
                    <a:pt x="0" y="2615946"/>
                  </a:lnTo>
                  <a:lnTo>
                    <a:pt x="0" y="0"/>
                  </a:lnTo>
                  <a:close/>
                </a:path>
              </a:pathLst>
            </a:custGeom>
            <a:blipFill>
              <a:blip r:embed="rId3"/>
              <a:stretch>
                <a:fillRect l="0" t="-3" r="0" b="-5"/>
              </a:stretch>
            </a:blipFill>
          </p:spPr>
        </p:sp>
      </p:grpSp>
      <p:sp>
        <p:nvSpPr>
          <p:cNvPr name="TextBox 10" id="10"/>
          <p:cNvSpPr txBox="true"/>
          <p:nvPr/>
        </p:nvSpPr>
        <p:spPr>
          <a:xfrm rot="0">
            <a:off x="2963573" y="1946442"/>
            <a:ext cx="3367068" cy="548886"/>
          </a:xfrm>
          <a:prstGeom prst="rect">
            <a:avLst/>
          </a:prstGeom>
        </p:spPr>
        <p:txBody>
          <a:bodyPr anchor="t" rtlCol="false" tIns="0" lIns="0" bIns="0" rIns="0">
            <a:spAutoFit/>
          </a:bodyPr>
          <a:lstStyle/>
          <a:p>
            <a:pPr algn="l">
              <a:lnSpc>
                <a:spcPts val="3291"/>
              </a:lnSpc>
            </a:pPr>
            <a:r>
              <a:rPr lang="en-US" sz="2602" b="true">
                <a:solidFill>
                  <a:srgbClr val="FFFFFF"/>
                </a:solidFill>
                <a:latin typeface="Prachason Neue Medium"/>
                <a:ea typeface="Prachason Neue Medium"/>
                <a:cs typeface="Prachason Neue Medium"/>
                <a:sym typeface="Prachason Neue Medium"/>
              </a:rPr>
              <a:t>Personalized Plans</a:t>
            </a:r>
          </a:p>
        </p:txBody>
      </p:sp>
      <p:sp>
        <p:nvSpPr>
          <p:cNvPr name="TextBox 11" id="11"/>
          <p:cNvSpPr txBox="true"/>
          <p:nvPr/>
        </p:nvSpPr>
        <p:spPr>
          <a:xfrm rot="0">
            <a:off x="2963573" y="2623955"/>
            <a:ext cx="5209386" cy="1545160"/>
          </a:xfrm>
          <a:prstGeom prst="rect">
            <a:avLst/>
          </a:prstGeom>
        </p:spPr>
        <p:txBody>
          <a:bodyPr anchor="t" rtlCol="false" tIns="0" lIns="0" bIns="0" rIns="0">
            <a:spAutoFit/>
          </a:bodyPr>
          <a:lstStyle/>
          <a:p>
            <a:pPr algn="l">
              <a:lnSpc>
                <a:spcPts val="3138"/>
              </a:lnSpc>
            </a:pPr>
            <a:r>
              <a:rPr lang="en-US" sz="2067">
                <a:solidFill>
                  <a:srgbClr val="B0BEC5"/>
                </a:solidFill>
                <a:latin typeface="Montserrat"/>
                <a:ea typeface="Montserrat"/>
                <a:cs typeface="Montserrat"/>
                <a:sym typeface="Montserrat"/>
              </a:rPr>
              <a:t>Tailored rates for diverse demographics, including seniors, families, youth, and region-specific pricing for Tier 2/3 cities.</a:t>
            </a:r>
          </a:p>
        </p:txBody>
      </p:sp>
      <p:grpSp>
        <p:nvGrpSpPr>
          <p:cNvPr name="Group 12" id="12"/>
          <p:cNvGrpSpPr/>
          <p:nvPr/>
        </p:nvGrpSpPr>
        <p:grpSpPr>
          <a:xfrm rot="0">
            <a:off x="8728971" y="1786608"/>
            <a:ext cx="5958090" cy="2438254"/>
            <a:chOff x="0" y="0"/>
            <a:chExt cx="6485533" cy="2654102"/>
          </a:xfrm>
        </p:grpSpPr>
        <p:sp>
          <p:nvSpPr>
            <p:cNvPr name="Freeform 13" id="13"/>
            <p:cNvSpPr/>
            <p:nvPr/>
          </p:nvSpPr>
          <p:spPr>
            <a:xfrm flipH="false" flipV="false" rot="0">
              <a:off x="0" y="0"/>
              <a:ext cx="6485509" cy="2654046"/>
            </a:xfrm>
            <a:custGeom>
              <a:avLst/>
              <a:gdLst/>
              <a:ahLst/>
              <a:cxnLst/>
              <a:rect r="r" b="b" t="t" l="l"/>
              <a:pathLst>
                <a:path h="2654046" w="6485509">
                  <a:moveTo>
                    <a:pt x="0" y="201930"/>
                  </a:moveTo>
                  <a:cubicBezTo>
                    <a:pt x="0" y="90297"/>
                    <a:pt x="91313" y="0"/>
                    <a:pt x="203454" y="0"/>
                  </a:cubicBezTo>
                  <a:lnTo>
                    <a:pt x="6282055" y="0"/>
                  </a:lnTo>
                  <a:lnTo>
                    <a:pt x="6282055" y="19050"/>
                  </a:lnTo>
                  <a:lnTo>
                    <a:pt x="6282055" y="0"/>
                  </a:lnTo>
                  <a:cubicBezTo>
                    <a:pt x="6394323" y="0"/>
                    <a:pt x="6485509" y="90297"/>
                    <a:pt x="6485509" y="201930"/>
                  </a:cubicBezTo>
                  <a:lnTo>
                    <a:pt x="6466459" y="201930"/>
                  </a:lnTo>
                  <a:lnTo>
                    <a:pt x="6485509" y="201930"/>
                  </a:lnTo>
                  <a:lnTo>
                    <a:pt x="6485509" y="2452116"/>
                  </a:lnTo>
                  <a:lnTo>
                    <a:pt x="6466459" y="2452116"/>
                  </a:lnTo>
                  <a:lnTo>
                    <a:pt x="6485509" y="2452116"/>
                  </a:lnTo>
                  <a:cubicBezTo>
                    <a:pt x="6485509" y="2563749"/>
                    <a:pt x="6394196" y="2654046"/>
                    <a:pt x="6282055" y="2654046"/>
                  </a:cubicBezTo>
                  <a:lnTo>
                    <a:pt x="6282055" y="2634996"/>
                  </a:lnTo>
                  <a:lnTo>
                    <a:pt x="6282055" y="2654046"/>
                  </a:lnTo>
                  <a:lnTo>
                    <a:pt x="203454" y="2654046"/>
                  </a:lnTo>
                  <a:lnTo>
                    <a:pt x="203454" y="2634996"/>
                  </a:lnTo>
                  <a:lnTo>
                    <a:pt x="203454" y="2654046"/>
                  </a:lnTo>
                  <a:cubicBezTo>
                    <a:pt x="91313" y="2654046"/>
                    <a:pt x="0" y="2563876"/>
                    <a:pt x="0" y="2452116"/>
                  </a:cubicBezTo>
                  <a:lnTo>
                    <a:pt x="0" y="201930"/>
                  </a:lnTo>
                  <a:lnTo>
                    <a:pt x="19050" y="201930"/>
                  </a:lnTo>
                  <a:lnTo>
                    <a:pt x="0" y="201930"/>
                  </a:lnTo>
                  <a:moveTo>
                    <a:pt x="38100" y="201930"/>
                  </a:moveTo>
                  <a:lnTo>
                    <a:pt x="38100" y="2452116"/>
                  </a:lnTo>
                  <a:lnTo>
                    <a:pt x="19050" y="2452116"/>
                  </a:lnTo>
                  <a:lnTo>
                    <a:pt x="38100" y="2452116"/>
                  </a:lnTo>
                  <a:cubicBezTo>
                    <a:pt x="38100" y="2542413"/>
                    <a:pt x="112014" y="2615946"/>
                    <a:pt x="203454" y="2615946"/>
                  </a:cubicBezTo>
                  <a:lnTo>
                    <a:pt x="6282055" y="2615946"/>
                  </a:lnTo>
                  <a:cubicBezTo>
                    <a:pt x="6373622" y="2615946"/>
                    <a:pt x="6447409" y="2542413"/>
                    <a:pt x="6447409" y="2452116"/>
                  </a:cubicBezTo>
                  <a:lnTo>
                    <a:pt x="6447409" y="201930"/>
                  </a:lnTo>
                  <a:cubicBezTo>
                    <a:pt x="6447409" y="111633"/>
                    <a:pt x="6373495" y="38100"/>
                    <a:pt x="6282055" y="38100"/>
                  </a:cubicBezTo>
                  <a:lnTo>
                    <a:pt x="203454" y="38100"/>
                  </a:lnTo>
                  <a:lnTo>
                    <a:pt x="203454" y="19050"/>
                  </a:lnTo>
                  <a:lnTo>
                    <a:pt x="203454" y="38100"/>
                  </a:lnTo>
                  <a:cubicBezTo>
                    <a:pt x="112014" y="38100"/>
                    <a:pt x="38100" y="111633"/>
                    <a:pt x="38100" y="201930"/>
                  </a:cubicBezTo>
                  <a:close/>
                </a:path>
              </a:pathLst>
            </a:custGeom>
            <a:solidFill>
              <a:srgbClr val="BFD3D8"/>
            </a:solidFill>
          </p:spPr>
        </p:sp>
      </p:grpSp>
      <p:grpSp>
        <p:nvGrpSpPr>
          <p:cNvPr name="Group 14" id="14"/>
          <p:cNvGrpSpPr>
            <a:grpSpLocks noChangeAspect="true"/>
          </p:cNvGrpSpPr>
          <p:nvPr/>
        </p:nvGrpSpPr>
        <p:grpSpPr>
          <a:xfrm rot="0">
            <a:off x="8711470" y="1804108"/>
            <a:ext cx="140006" cy="2403252"/>
            <a:chOff x="0" y="0"/>
            <a:chExt cx="152400" cy="2616002"/>
          </a:xfrm>
        </p:grpSpPr>
        <p:sp>
          <p:nvSpPr>
            <p:cNvPr name="Freeform 15" id="15" descr="preencoded.png"/>
            <p:cNvSpPr/>
            <p:nvPr/>
          </p:nvSpPr>
          <p:spPr>
            <a:xfrm flipH="false" flipV="false" rot="0">
              <a:off x="0" y="0"/>
              <a:ext cx="152400" cy="2615946"/>
            </a:xfrm>
            <a:custGeom>
              <a:avLst/>
              <a:gdLst/>
              <a:ahLst/>
              <a:cxnLst/>
              <a:rect r="r" b="b" t="t" l="l"/>
              <a:pathLst>
                <a:path h="2615946" w="152400">
                  <a:moveTo>
                    <a:pt x="0" y="0"/>
                  </a:moveTo>
                  <a:lnTo>
                    <a:pt x="152400" y="0"/>
                  </a:lnTo>
                  <a:lnTo>
                    <a:pt x="152400" y="2615946"/>
                  </a:lnTo>
                  <a:lnTo>
                    <a:pt x="0" y="2615946"/>
                  </a:lnTo>
                  <a:lnTo>
                    <a:pt x="0" y="0"/>
                  </a:lnTo>
                  <a:close/>
                </a:path>
              </a:pathLst>
            </a:custGeom>
            <a:blipFill>
              <a:blip r:embed="rId3"/>
              <a:stretch>
                <a:fillRect l="0" t="-3" r="0" b="-5"/>
              </a:stretch>
            </a:blipFill>
          </p:spPr>
        </p:sp>
      </p:grpSp>
      <p:sp>
        <p:nvSpPr>
          <p:cNvPr name="TextBox 16" id="16"/>
          <p:cNvSpPr txBox="true"/>
          <p:nvPr/>
        </p:nvSpPr>
        <p:spPr>
          <a:xfrm rot="0">
            <a:off x="9155733" y="1946442"/>
            <a:ext cx="3367068" cy="548886"/>
          </a:xfrm>
          <a:prstGeom prst="rect">
            <a:avLst/>
          </a:prstGeom>
        </p:spPr>
        <p:txBody>
          <a:bodyPr anchor="t" rtlCol="false" tIns="0" lIns="0" bIns="0" rIns="0">
            <a:spAutoFit/>
          </a:bodyPr>
          <a:lstStyle/>
          <a:p>
            <a:pPr algn="l">
              <a:lnSpc>
                <a:spcPts val="3291"/>
              </a:lnSpc>
            </a:pPr>
            <a:r>
              <a:rPr lang="en-US" sz="2602" b="true">
                <a:solidFill>
                  <a:srgbClr val="FFFFFF"/>
                </a:solidFill>
                <a:latin typeface="Prachason Neue Medium"/>
                <a:ea typeface="Prachason Neue Medium"/>
                <a:cs typeface="Prachason Neue Medium"/>
                <a:sym typeface="Prachason Neue Medium"/>
              </a:rPr>
              <a:t>Bundled Wellness</a:t>
            </a:r>
          </a:p>
        </p:txBody>
      </p:sp>
      <p:sp>
        <p:nvSpPr>
          <p:cNvPr name="TextBox 17" id="17"/>
          <p:cNvSpPr txBox="true"/>
          <p:nvPr/>
        </p:nvSpPr>
        <p:spPr>
          <a:xfrm rot="0">
            <a:off x="9155733" y="2623955"/>
            <a:ext cx="5209568" cy="1154635"/>
          </a:xfrm>
          <a:prstGeom prst="rect">
            <a:avLst/>
          </a:prstGeom>
        </p:spPr>
        <p:txBody>
          <a:bodyPr anchor="t" rtlCol="false" tIns="0" lIns="0" bIns="0" rIns="0">
            <a:spAutoFit/>
          </a:bodyPr>
          <a:lstStyle/>
          <a:p>
            <a:pPr algn="l">
              <a:lnSpc>
                <a:spcPts val="3138"/>
              </a:lnSpc>
            </a:pPr>
            <a:r>
              <a:rPr lang="en-US" sz="2067">
                <a:solidFill>
                  <a:srgbClr val="B0BEC5"/>
                </a:solidFill>
                <a:latin typeface="Montserrat"/>
                <a:ea typeface="Montserrat"/>
                <a:cs typeface="Montserrat"/>
                <a:sym typeface="Montserrat"/>
              </a:rPr>
              <a:t>Integrated packages combining fitness, nutrition, and mental well-being for enhanced value.</a:t>
            </a:r>
          </a:p>
        </p:txBody>
      </p:sp>
      <p:grpSp>
        <p:nvGrpSpPr>
          <p:cNvPr name="Group 18" id="18"/>
          <p:cNvGrpSpPr/>
          <p:nvPr/>
        </p:nvGrpSpPr>
        <p:grpSpPr>
          <a:xfrm rot="0">
            <a:off x="2536809" y="4459117"/>
            <a:ext cx="5957908" cy="2438254"/>
            <a:chOff x="0" y="0"/>
            <a:chExt cx="6485335" cy="2654102"/>
          </a:xfrm>
        </p:grpSpPr>
        <p:sp>
          <p:nvSpPr>
            <p:cNvPr name="Freeform 19" id="19"/>
            <p:cNvSpPr/>
            <p:nvPr/>
          </p:nvSpPr>
          <p:spPr>
            <a:xfrm flipH="false" flipV="false" rot="0">
              <a:off x="0" y="0"/>
              <a:ext cx="6485255" cy="2654046"/>
            </a:xfrm>
            <a:custGeom>
              <a:avLst/>
              <a:gdLst/>
              <a:ahLst/>
              <a:cxnLst/>
              <a:rect r="r" b="b" t="t" l="l"/>
              <a:pathLst>
                <a:path h="2654046" w="6485255">
                  <a:moveTo>
                    <a:pt x="0" y="201930"/>
                  </a:moveTo>
                  <a:cubicBezTo>
                    <a:pt x="0" y="90297"/>
                    <a:pt x="91313" y="0"/>
                    <a:pt x="203454" y="0"/>
                  </a:cubicBezTo>
                  <a:lnTo>
                    <a:pt x="6281801" y="0"/>
                  </a:lnTo>
                  <a:lnTo>
                    <a:pt x="6281801" y="19050"/>
                  </a:lnTo>
                  <a:lnTo>
                    <a:pt x="6281801" y="0"/>
                  </a:lnTo>
                  <a:cubicBezTo>
                    <a:pt x="6394069" y="0"/>
                    <a:pt x="6485255" y="90297"/>
                    <a:pt x="6485255" y="201930"/>
                  </a:cubicBezTo>
                  <a:lnTo>
                    <a:pt x="6466205" y="201930"/>
                  </a:lnTo>
                  <a:lnTo>
                    <a:pt x="6485255" y="201930"/>
                  </a:lnTo>
                  <a:lnTo>
                    <a:pt x="6485255" y="2452116"/>
                  </a:lnTo>
                  <a:lnTo>
                    <a:pt x="6466205" y="2452116"/>
                  </a:lnTo>
                  <a:lnTo>
                    <a:pt x="6485255" y="2452116"/>
                  </a:lnTo>
                  <a:cubicBezTo>
                    <a:pt x="6485255" y="2563749"/>
                    <a:pt x="6393942" y="2654046"/>
                    <a:pt x="6281801" y="2654046"/>
                  </a:cubicBezTo>
                  <a:lnTo>
                    <a:pt x="6281801" y="2634996"/>
                  </a:lnTo>
                  <a:lnTo>
                    <a:pt x="6281801" y="2654046"/>
                  </a:lnTo>
                  <a:lnTo>
                    <a:pt x="203454" y="2654046"/>
                  </a:lnTo>
                  <a:lnTo>
                    <a:pt x="203454" y="2634996"/>
                  </a:lnTo>
                  <a:lnTo>
                    <a:pt x="203454" y="2654046"/>
                  </a:lnTo>
                  <a:cubicBezTo>
                    <a:pt x="91313" y="2654046"/>
                    <a:pt x="0" y="2563876"/>
                    <a:pt x="0" y="2452116"/>
                  </a:cubicBezTo>
                  <a:lnTo>
                    <a:pt x="0" y="201930"/>
                  </a:lnTo>
                  <a:lnTo>
                    <a:pt x="19050" y="201930"/>
                  </a:lnTo>
                  <a:lnTo>
                    <a:pt x="0" y="201930"/>
                  </a:lnTo>
                  <a:moveTo>
                    <a:pt x="38100" y="201930"/>
                  </a:moveTo>
                  <a:lnTo>
                    <a:pt x="38100" y="2452116"/>
                  </a:lnTo>
                  <a:lnTo>
                    <a:pt x="19050" y="2452116"/>
                  </a:lnTo>
                  <a:lnTo>
                    <a:pt x="38100" y="2452116"/>
                  </a:lnTo>
                  <a:cubicBezTo>
                    <a:pt x="38100" y="2542413"/>
                    <a:pt x="112014" y="2615946"/>
                    <a:pt x="203454" y="2615946"/>
                  </a:cubicBezTo>
                  <a:lnTo>
                    <a:pt x="6281801" y="2615946"/>
                  </a:lnTo>
                  <a:cubicBezTo>
                    <a:pt x="6373368" y="2615946"/>
                    <a:pt x="6447155" y="2542413"/>
                    <a:pt x="6447155" y="2452116"/>
                  </a:cubicBezTo>
                  <a:lnTo>
                    <a:pt x="6447155" y="201930"/>
                  </a:lnTo>
                  <a:cubicBezTo>
                    <a:pt x="6447155" y="111633"/>
                    <a:pt x="6373241" y="38100"/>
                    <a:pt x="6281801" y="38100"/>
                  </a:cubicBezTo>
                  <a:lnTo>
                    <a:pt x="203454" y="38100"/>
                  </a:lnTo>
                  <a:lnTo>
                    <a:pt x="203454" y="19050"/>
                  </a:lnTo>
                  <a:lnTo>
                    <a:pt x="203454" y="38100"/>
                  </a:lnTo>
                  <a:cubicBezTo>
                    <a:pt x="112014" y="38100"/>
                    <a:pt x="38100" y="111633"/>
                    <a:pt x="38100" y="201930"/>
                  </a:cubicBezTo>
                  <a:close/>
                </a:path>
              </a:pathLst>
            </a:custGeom>
            <a:solidFill>
              <a:srgbClr val="BFD3D8"/>
            </a:solidFill>
          </p:spPr>
        </p:sp>
      </p:grpSp>
      <p:grpSp>
        <p:nvGrpSpPr>
          <p:cNvPr name="Group 20" id="20"/>
          <p:cNvGrpSpPr>
            <a:grpSpLocks noChangeAspect="true"/>
          </p:cNvGrpSpPr>
          <p:nvPr/>
        </p:nvGrpSpPr>
        <p:grpSpPr>
          <a:xfrm rot="0">
            <a:off x="2519308" y="4476618"/>
            <a:ext cx="140006" cy="2403252"/>
            <a:chOff x="0" y="0"/>
            <a:chExt cx="152400" cy="2616002"/>
          </a:xfrm>
        </p:grpSpPr>
        <p:sp>
          <p:nvSpPr>
            <p:cNvPr name="Freeform 21" id="21" descr="preencoded.png"/>
            <p:cNvSpPr/>
            <p:nvPr/>
          </p:nvSpPr>
          <p:spPr>
            <a:xfrm flipH="false" flipV="false" rot="0">
              <a:off x="0" y="0"/>
              <a:ext cx="152400" cy="2615946"/>
            </a:xfrm>
            <a:custGeom>
              <a:avLst/>
              <a:gdLst/>
              <a:ahLst/>
              <a:cxnLst/>
              <a:rect r="r" b="b" t="t" l="l"/>
              <a:pathLst>
                <a:path h="2615946" w="152400">
                  <a:moveTo>
                    <a:pt x="0" y="0"/>
                  </a:moveTo>
                  <a:lnTo>
                    <a:pt x="152400" y="0"/>
                  </a:lnTo>
                  <a:lnTo>
                    <a:pt x="152400" y="2615946"/>
                  </a:lnTo>
                  <a:lnTo>
                    <a:pt x="0" y="2615946"/>
                  </a:lnTo>
                  <a:lnTo>
                    <a:pt x="0" y="0"/>
                  </a:lnTo>
                  <a:close/>
                </a:path>
              </a:pathLst>
            </a:custGeom>
            <a:blipFill>
              <a:blip r:embed="rId3"/>
              <a:stretch>
                <a:fillRect l="0" t="-3" r="0" b="-5"/>
              </a:stretch>
            </a:blipFill>
          </p:spPr>
        </p:sp>
      </p:grpSp>
      <p:sp>
        <p:nvSpPr>
          <p:cNvPr name="TextBox 22" id="22"/>
          <p:cNvSpPr txBox="true"/>
          <p:nvPr/>
        </p:nvSpPr>
        <p:spPr>
          <a:xfrm rot="0">
            <a:off x="2963573" y="4618950"/>
            <a:ext cx="3367068" cy="548886"/>
          </a:xfrm>
          <a:prstGeom prst="rect">
            <a:avLst/>
          </a:prstGeom>
        </p:spPr>
        <p:txBody>
          <a:bodyPr anchor="t" rtlCol="false" tIns="0" lIns="0" bIns="0" rIns="0">
            <a:spAutoFit/>
          </a:bodyPr>
          <a:lstStyle/>
          <a:p>
            <a:pPr algn="l">
              <a:lnSpc>
                <a:spcPts val="3291"/>
              </a:lnSpc>
            </a:pPr>
            <a:r>
              <a:rPr lang="en-US" sz="2602" b="true">
                <a:solidFill>
                  <a:srgbClr val="FFFFFF"/>
                </a:solidFill>
                <a:latin typeface="Prachason Neue Medium"/>
                <a:ea typeface="Prachason Neue Medium"/>
                <a:cs typeface="Prachason Neue Medium"/>
                <a:sym typeface="Prachason Neue Medium"/>
              </a:rPr>
              <a:t>Flexible Options</a:t>
            </a:r>
          </a:p>
        </p:txBody>
      </p:sp>
      <p:sp>
        <p:nvSpPr>
          <p:cNvPr name="TextBox 23" id="23"/>
          <p:cNvSpPr txBox="true"/>
          <p:nvPr/>
        </p:nvSpPr>
        <p:spPr>
          <a:xfrm rot="0">
            <a:off x="2963573" y="5296465"/>
            <a:ext cx="5209386" cy="1154635"/>
          </a:xfrm>
          <a:prstGeom prst="rect">
            <a:avLst/>
          </a:prstGeom>
        </p:spPr>
        <p:txBody>
          <a:bodyPr anchor="t" rtlCol="false" tIns="0" lIns="0" bIns="0" rIns="0">
            <a:spAutoFit/>
          </a:bodyPr>
          <a:lstStyle/>
          <a:p>
            <a:pPr algn="l">
              <a:lnSpc>
                <a:spcPts val="3138"/>
              </a:lnSpc>
            </a:pPr>
            <a:r>
              <a:rPr lang="en-US" sz="2067">
                <a:solidFill>
                  <a:srgbClr val="B0BEC5"/>
                </a:solidFill>
                <a:latin typeface="Montserrat"/>
                <a:ea typeface="Montserrat"/>
                <a:cs typeface="Montserrat"/>
                <a:sym typeface="Montserrat"/>
              </a:rPr>
              <a:t>Maximise accessibility with off-peak discounts, short-term passes, and pay-per-use models.</a:t>
            </a:r>
          </a:p>
        </p:txBody>
      </p:sp>
      <p:grpSp>
        <p:nvGrpSpPr>
          <p:cNvPr name="Group 24" id="24"/>
          <p:cNvGrpSpPr/>
          <p:nvPr/>
        </p:nvGrpSpPr>
        <p:grpSpPr>
          <a:xfrm rot="0">
            <a:off x="8728971" y="4459117"/>
            <a:ext cx="5958090" cy="2438254"/>
            <a:chOff x="0" y="0"/>
            <a:chExt cx="6485533" cy="2654102"/>
          </a:xfrm>
        </p:grpSpPr>
        <p:sp>
          <p:nvSpPr>
            <p:cNvPr name="Freeform 25" id="25"/>
            <p:cNvSpPr/>
            <p:nvPr/>
          </p:nvSpPr>
          <p:spPr>
            <a:xfrm flipH="false" flipV="false" rot="0">
              <a:off x="0" y="0"/>
              <a:ext cx="6485509" cy="2654046"/>
            </a:xfrm>
            <a:custGeom>
              <a:avLst/>
              <a:gdLst/>
              <a:ahLst/>
              <a:cxnLst/>
              <a:rect r="r" b="b" t="t" l="l"/>
              <a:pathLst>
                <a:path h="2654046" w="6485509">
                  <a:moveTo>
                    <a:pt x="0" y="201930"/>
                  </a:moveTo>
                  <a:cubicBezTo>
                    <a:pt x="0" y="90297"/>
                    <a:pt x="91313" y="0"/>
                    <a:pt x="203454" y="0"/>
                  </a:cubicBezTo>
                  <a:lnTo>
                    <a:pt x="6282055" y="0"/>
                  </a:lnTo>
                  <a:lnTo>
                    <a:pt x="6282055" y="19050"/>
                  </a:lnTo>
                  <a:lnTo>
                    <a:pt x="6282055" y="0"/>
                  </a:lnTo>
                  <a:cubicBezTo>
                    <a:pt x="6394323" y="0"/>
                    <a:pt x="6485509" y="90297"/>
                    <a:pt x="6485509" y="201930"/>
                  </a:cubicBezTo>
                  <a:lnTo>
                    <a:pt x="6466459" y="201930"/>
                  </a:lnTo>
                  <a:lnTo>
                    <a:pt x="6485509" y="201930"/>
                  </a:lnTo>
                  <a:lnTo>
                    <a:pt x="6485509" y="2452116"/>
                  </a:lnTo>
                  <a:lnTo>
                    <a:pt x="6466459" y="2452116"/>
                  </a:lnTo>
                  <a:lnTo>
                    <a:pt x="6485509" y="2452116"/>
                  </a:lnTo>
                  <a:cubicBezTo>
                    <a:pt x="6485509" y="2563749"/>
                    <a:pt x="6394196" y="2654046"/>
                    <a:pt x="6282055" y="2654046"/>
                  </a:cubicBezTo>
                  <a:lnTo>
                    <a:pt x="6282055" y="2634996"/>
                  </a:lnTo>
                  <a:lnTo>
                    <a:pt x="6282055" y="2654046"/>
                  </a:lnTo>
                  <a:lnTo>
                    <a:pt x="203454" y="2654046"/>
                  </a:lnTo>
                  <a:lnTo>
                    <a:pt x="203454" y="2634996"/>
                  </a:lnTo>
                  <a:lnTo>
                    <a:pt x="203454" y="2654046"/>
                  </a:lnTo>
                  <a:cubicBezTo>
                    <a:pt x="91313" y="2654046"/>
                    <a:pt x="0" y="2563876"/>
                    <a:pt x="0" y="2452116"/>
                  </a:cubicBezTo>
                  <a:lnTo>
                    <a:pt x="0" y="201930"/>
                  </a:lnTo>
                  <a:lnTo>
                    <a:pt x="19050" y="201930"/>
                  </a:lnTo>
                  <a:lnTo>
                    <a:pt x="0" y="201930"/>
                  </a:lnTo>
                  <a:moveTo>
                    <a:pt x="38100" y="201930"/>
                  </a:moveTo>
                  <a:lnTo>
                    <a:pt x="38100" y="2452116"/>
                  </a:lnTo>
                  <a:lnTo>
                    <a:pt x="19050" y="2452116"/>
                  </a:lnTo>
                  <a:lnTo>
                    <a:pt x="38100" y="2452116"/>
                  </a:lnTo>
                  <a:cubicBezTo>
                    <a:pt x="38100" y="2542413"/>
                    <a:pt x="112014" y="2615946"/>
                    <a:pt x="203454" y="2615946"/>
                  </a:cubicBezTo>
                  <a:lnTo>
                    <a:pt x="6282055" y="2615946"/>
                  </a:lnTo>
                  <a:cubicBezTo>
                    <a:pt x="6373622" y="2615946"/>
                    <a:pt x="6447409" y="2542413"/>
                    <a:pt x="6447409" y="2452116"/>
                  </a:cubicBezTo>
                  <a:lnTo>
                    <a:pt x="6447409" y="201930"/>
                  </a:lnTo>
                  <a:cubicBezTo>
                    <a:pt x="6447409" y="111633"/>
                    <a:pt x="6373495" y="38100"/>
                    <a:pt x="6282055" y="38100"/>
                  </a:cubicBezTo>
                  <a:lnTo>
                    <a:pt x="203454" y="38100"/>
                  </a:lnTo>
                  <a:lnTo>
                    <a:pt x="203454" y="19050"/>
                  </a:lnTo>
                  <a:lnTo>
                    <a:pt x="203454" y="38100"/>
                  </a:lnTo>
                  <a:cubicBezTo>
                    <a:pt x="112014" y="38100"/>
                    <a:pt x="38100" y="111633"/>
                    <a:pt x="38100" y="201930"/>
                  </a:cubicBezTo>
                  <a:close/>
                </a:path>
              </a:pathLst>
            </a:custGeom>
            <a:solidFill>
              <a:srgbClr val="BFD3D8"/>
            </a:solidFill>
          </p:spPr>
        </p:sp>
      </p:grpSp>
      <p:grpSp>
        <p:nvGrpSpPr>
          <p:cNvPr name="Group 26" id="26"/>
          <p:cNvGrpSpPr>
            <a:grpSpLocks noChangeAspect="true"/>
          </p:cNvGrpSpPr>
          <p:nvPr/>
        </p:nvGrpSpPr>
        <p:grpSpPr>
          <a:xfrm rot="0">
            <a:off x="8711470" y="4476618"/>
            <a:ext cx="140006" cy="2403252"/>
            <a:chOff x="0" y="0"/>
            <a:chExt cx="152400" cy="2616002"/>
          </a:xfrm>
        </p:grpSpPr>
        <p:sp>
          <p:nvSpPr>
            <p:cNvPr name="Freeform 27" id="27" descr="preencoded.png"/>
            <p:cNvSpPr/>
            <p:nvPr/>
          </p:nvSpPr>
          <p:spPr>
            <a:xfrm flipH="false" flipV="false" rot="0">
              <a:off x="0" y="0"/>
              <a:ext cx="152400" cy="2615946"/>
            </a:xfrm>
            <a:custGeom>
              <a:avLst/>
              <a:gdLst/>
              <a:ahLst/>
              <a:cxnLst/>
              <a:rect r="r" b="b" t="t" l="l"/>
              <a:pathLst>
                <a:path h="2615946" w="152400">
                  <a:moveTo>
                    <a:pt x="0" y="0"/>
                  </a:moveTo>
                  <a:lnTo>
                    <a:pt x="152400" y="0"/>
                  </a:lnTo>
                  <a:lnTo>
                    <a:pt x="152400" y="2615946"/>
                  </a:lnTo>
                  <a:lnTo>
                    <a:pt x="0" y="2615946"/>
                  </a:lnTo>
                  <a:lnTo>
                    <a:pt x="0" y="0"/>
                  </a:lnTo>
                  <a:close/>
                </a:path>
              </a:pathLst>
            </a:custGeom>
            <a:blipFill>
              <a:blip r:embed="rId3"/>
              <a:stretch>
                <a:fillRect l="0" t="-3" r="0" b="-5"/>
              </a:stretch>
            </a:blipFill>
          </p:spPr>
        </p:sp>
      </p:grpSp>
      <p:sp>
        <p:nvSpPr>
          <p:cNvPr name="TextBox 28" id="28"/>
          <p:cNvSpPr txBox="true"/>
          <p:nvPr/>
        </p:nvSpPr>
        <p:spPr>
          <a:xfrm rot="0">
            <a:off x="9155733" y="4618950"/>
            <a:ext cx="3367068" cy="548886"/>
          </a:xfrm>
          <a:prstGeom prst="rect">
            <a:avLst/>
          </a:prstGeom>
        </p:spPr>
        <p:txBody>
          <a:bodyPr anchor="t" rtlCol="false" tIns="0" lIns="0" bIns="0" rIns="0">
            <a:spAutoFit/>
          </a:bodyPr>
          <a:lstStyle/>
          <a:p>
            <a:pPr algn="l">
              <a:lnSpc>
                <a:spcPts val="3291"/>
              </a:lnSpc>
            </a:pPr>
            <a:r>
              <a:rPr lang="en-US" sz="2602" b="true">
                <a:solidFill>
                  <a:srgbClr val="FFFFFF"/>
                </a:solidFill>
                <a:latin typeface="Prachason Neue Medium"/>
                <a:ea typeface="Prachason Neue Medium"/>
                <a:cs typeface="Prachason Neue Medium"/>
                <a:sym typeface="Prachason Neue Medium"/>
              </a:rPr>
              <a:t>Freemium &amp; Trials</a:t>
            </a:r>
          </a:p>
        </p:txBody>
      </p:sp>
      <p:sp>
        <p:nvSpPr>
          <p:cNvPr name="TextBox 29" id="29"/>
          <p:cNvSpPr txBox="true"/>
          <p:nvPr/>
        </p:nvSpPr>
        <p:spPr>
          <a:xfrm rot="0">
            <a:off x="9155733" y="5296465"/>
            <a:ext cx="5209568" cy="764110"/>
          </a:xfrm>
          <a:prstGeom prst="rect">
            <a:avLst/>
          </a:prstGeom>
        </p:spPr>
        <p:txBody>
          <a:bodyPr anchor="t" rtlCol="false" tIns="0" lIns="0" bIns="0" rIns="0">
            <a:spAutoFit/>
          </a:bodyPr>
          <a:lstStyle/>
          <a:p>
            <a:pPr algn="l">
              <a:lnSpc>
                <a:spcPts val="3138"/>
              </a:lnSpc>
            </a:pPr>
            <a:r>
              <a:rPr lang="en-US" sz="2067">
                <a:solidFill>
                  <a:srgbClr val="B0BEC5"/>
                </a:solidFill>
                <a:latin typeface="Montserrat"/>
                <a:ea typeface="Montserrat"/>
                <a:cs typeface="Montserrat"/>
                <a:sym typeface="Montserrat"/>
              </a:rPr>
              <a:t>Free trial classes and digital content to drive adoption and engagement.</a:t>
            </a:r>
          </a:p>
        </p:txBody>
      </p:sp>
      <p:grpSp>
        <p:nvGrpSpPr>
          <p:cNvPr name="Group 30" id="30"/>
          <p:cNvGrpSpPr/>
          <p:nvPr/>
        </p:nvGrpSpPr>
        <p:grpSpPr>
          <a:xfrm rot="0">
            <a:off x="2536809" y="7131625"/>
            <a:ext cx="12150252" cy="2034096"/>
            <a:chOff x="0" y="0"/>
            <a:chExt cx="13225860" cy="2214165"/>
          </a:xfrm>
        </p:grpSpPr>
        <p:sp>
          <p:nvSpPr>
            <p:cNvPr name="Freeform 31" id="31"/>
            <p:cNvSpPr/>
            <p:nvPr/>
          </p:nvSpPr>
          <p:spPr>
            <a:xfrm flipH="false" flipV="false" rot="0">
              <a:off x="0" y="0"/>
              <a:ext cx="13225907" cy="2214118"/>
            </a:xfrm>
            <a:custGeom>
              <a:avLst/>
              <a:gdLst/>
              <a:ahLst/>
              <a:cxnLst/>
              <a:rect r="r" b="b" t="t" l="l"/>
              <a:pathLst>
                <a:path h="2214118" w="13225907">
                  <a:moveTo>
                    <a:pt x="0" y="201930"/>
                  </a:moveTo>
                  <a:cubicBezTo>
                    <a:pt x="0" y="90170"/>
                    <a:pt x="91821" y="0"/>
                    <a:pt x="204597" y="0"/>
                  </a:cubicBezTo>
                  <a:lnTo>
                    <a:pt x="13021311" y="0"/>
                  </a:lnTo>
                  <a:lnTo>
                    <a:pt x="13021311" y="19050"/>
                  </a:lnTo>
                  <a:lnTo>
                    <a:pt x="13021311" y="0"/>
                  </a:lnTo>
                  <a:cubicBezTo>
                    <a:pt x="13134087" y="0"/>
                    <a:pt x="13225907" y="90170"/>
                    <a:pt x="13225907" y="201930"/>
                  </a:cubicBezTo>
                  <a:lnTo>
                    <a:pt x="13206857" y="201930"/>
                  </a:lnTo>
                  <a:lnTo>
                    <a:pt x="13225907" y="201930"/>
                  </a:lnTo>
                  <a:lnTo>
                    <a:pt x="13225907" y="2012188"/>
                  </a:lnTo>
                  <a:lnTo>
                    <a:pt x="13206857" y="2012188"/>
                  </a:lnTo>
                  <a:lnTo>
                    <a:pt x="13225907" y="2012188"/>
                  </a:lnTo>
                  <a:cubicBezTo>
                    <a:pt x="13225907" y="2123948"/>
                    <a:pt x="13134087" y="2214118"/>
                    <a:pt x="13021311" y="2214118"/>
                  </a:cubicBezTo>
                  <a:lnTo>
                    <a:pt x="13021311" y="2195068"/>
                  </a:lnTo>
                  <a:lnTo>
                    <a:pt x="13021311" y="2214118"/>
                  </a:lnTo>
                  <a:lnTo>
                    <a:pt x="204597" y="2214118"/>
                  </a:lnTo>
                  <a:lnTo>
                    <a:pt x="204597" y="2195068"/>
                  </a:lnTo>
                  <a:lnTo>
                    <a:pt x="204597" y="2214118"/>
                  </a:lnTo>
                  <a:cubicBezTo>
                    <a:pt x="91821" y="2214118"/>
                    <a:pt x="0" y="2123948"/>
                    <a:pt x="0" y="2012188"/>
                  </a:cubicBezTo>
                  <a:lnTo>
                    <a:pt x="0" y="201930"/>
                  </a:lnTo>
                  <a:lnTo>
                    <a:pt x="19050" y="201930"/>
                  </a:lnTo>
                  <a:lnTo>
                    <a:pt x="0" y="201930"/>
                  </a:lnTo>
                  <a:moveTo>
                    <a:pt x="38100" y="201930"/>
                  </a:moveTo>
                  <a:lnTo>
                    <a:pt x="38100" y="2012188"/>
                  </a:lnTo>
                  <a:lnTo>
                    <a:pt x="19050" y="2012188"/>
                  </a:lnTo>
                  <a:lnTo>
                    <a:pt x="38100" y="2012188"/>
                  </a:lnTo>
                  <a:cubicBezTo>
                    <a:pt x="38100" y="2102358"/>
                    <a:pt x="112395" y="2176018"/>
                    <a:pt x="204597" y="2176018"/>
                  </a:cubicBezTo>
                  <a:lnTo>
                    <a:pt x="13021311" y="2176018"/>
                  </a:lnTo>
                  <a:cubicBezTo>
                    <a:pt x="13113513" y="2176018"/>
                    <a:pt x="13187807" y="2102358"/>
                    <a:pt x="13187807" y="2012188"/>
                  </a:cubicBezTo>
                  <a:lnTo>
                    <a:pt x="13187807" y="201930"/>
                  </a:lnTo>
                  <a:cubicBezTo>
                    <a:pt x="13187807" y="111760"/>
                    <a:pt x="13113513" y="38100"/>
                    <a:pt x="13021311" y="38100"/>
                  </a:cubicBezTo>
                  <a:lnTo>
                    <a:pt x="204597" y="38100"/>
                  </a:lnTo>
                  <a:lnTo>
                    <a:pt x="204597" y="19050"/>
                  </a:lnTo>
                  <a:lnTo>
                    <a:pt x="204597" y="38100"/>
                  </a:lnTo>
                  <a:cubicBezTo>
                    <a:pt x="112395" y="38100"/>
                    <a:pt x="38100" y="111760"/>
                    <a:pt x="38100" y="201930"/>
                  </a:cubicBezTo>
                  <a:close/>
                </a:path>
              </a:pathLst>
            </a:custGeom>
            <a:solidFill>
              <a:srgbClr val="BFD3D8"/>
            </a:solidFill>
          </p:spPr>
        </p:sp>
      </p:grpSp>
      <p:grpSp>
        <p:nvGrpSpPr>
          <p:cNvPr name="Group 32" id="32"/>
          <p:cNvGrpSpPr>
            <a:grpSpLocks noChangeAspect="true"/>
          </p:cNvGrpSpPr>
          <p:nvPr/>
        </p:nvGrpSpPr>
        <p:grpSpPr>
          <a:xfrm rot="0">
            <a:off x="2519308" y="7149126"/>
            <a:ext cx="140006" cy="1999094"/>
            <a:chOff x="0" y="0"/>
            <a:chExt cx="152400" cy="2176065"/>
          </a:xfrm>
        </p:grpSpPr>
        <p:sp>
          <p:nvSpPr>
            <p:cNvPr name="Freeform 33" id="33" descr="preencoded.png"/>
            <p:cNvSpPr/>
            <p:nvPr/>
          </p:nvSpPr>
          <p:spPr>
            <a:xfrm flipH="false" flipV="false" rot="0">
              <a:off x="0" y="0"/>
              <a:ext cx="152400" cy="2176018"/>
            </a:xfrm>
            <a:custGeom>
              <a:avLst/>
              <a:gdLst/>
              <a:ahLst/>
              <a:cxnLst/>
              <a:rect r="r" b="b" t="t" l="l"/>
              <a:pathLst>
                <a:path h="2176018" w="152400">
                  <a:moveTo>
                    <a:pt x="0" y="0"/>
                  </a:moveTo>
                  <a:lnTo>
                    <a:pt x="152400" y="0"/>
                  </a:lnTo>
                  <a:lnTo>
                    <a:pt x="152400" y="2176018"/>
                  </a:lnTo>
                  <a:lnTo>
                    <a:pt x="0" y="2176018"/>
                  </a:lnTo>
                  <a:lnTo>
                    <a:pt x="0" y="0"/>
                  </a:lnTo>
                  <a:close/>
                </a:path>
              </a:pathLst>
            </a:custGeom>
            <a:blipFill>
              <a:blip r:embed="rId4"/>
              <a:stretch>
                <a:fillRect l="-100" t="0" r="-100" b="-2"/>
              </a:stretch>
            </a:blipFill>
          </p:spPr>
        </p:sp>
      </p:grpSp>
      <p:sp>
        <p:nvSpPr>
          <p:cNvPr name="TextBox 34" id="34"/>
          <p:cNvSpPr txBox="true"/>
          <p:nvPr/>
        </p:nvSpPr>
        <p:spPr>
          <a:xfrm rot="0">
            <a:off x="2963573" y="7291458"/>
            <a:ext cx="4841404" cy="548886"/>
          </a:xfrm>
          <a:prstGeom prst="rect">
            <a:avLst/>
          </a:prstGeom>
        </p:spPr>
        <p:txBody>
          <a:bodyPr anchor="t" rtlCol="false" tIns="0" lIns="0" bIns="0" rIns="0">
            <a:spAutoFit/>
          </a:bodyPr>
          <a:lstStyle/>
          <a:p>
            <a:pPr algn="l">
              <a:lnSpc>
                <a:spcPts val="3291"/>
              </a:lnSpc>
            </a:pPr>
            <a:r>
              <a:rPr lang="en-US" sz="2602" b="true">
                <a:solidFill>
                  <a:srgbClr val="FFFFFF"/>
                </a:solidFill>
                <a:latin typeface="Prachason Neue Medium"/>
                <a:ea typeface="Prachason Neue Medium"/>
                <a:cs typeface="Prachason Neue Medium"/>
                <a:sym typeface="Prachason Neue Medium"/>
              </a:rPr>
              <a:t>Loyalty &amp; Cross-Selling</a:t>
            </a:r>
          </a:p>
        </p:txBody>
      </p:sp>
      <p:sp>
        <p:nvSpPr>
          <p:cNvPr name="TextBox 35" id="35"/>
          <p:cNvSpPr txBox="true"/>
          <p:nvPr/>
        </p:nvSpPr>
        <p:spPr>
          <a:xfrm rot="0">
            <a:off x="2963573" y="7968973"/>
            <a:ext cx="11401730" cy="764110"/>
          </a:xfrm>
          <a:prstGeom prst="rect">
            <a:avLst/>
          </a:prstGeom>
        </p:spPr>
        <p:txBody>
          <a:bodyPr anchor="t" rtlCol="false" tIns="0" lIns="0" bIns="0" rIns="0">
            <a:spAutoFit/>
          </a:bodyPr>
          <a:lstStyle/>
          <a:p>
            <a:pPr algn="l">
              <a:lnSpc>
                <a:spcPts val="3138"/>
              </a:lnSpc>
            </a:pPr>
            <a:r>
              <a:rPr lang="en-US" sz="2067">
                <a:solidFill>
                  <a:srgbClr val="B0BEC5"/>
                </a:solidFill>
                <a:latin typeface="Montserrat"/>
                <a:ea typeface="Montserrat"/>
                <a:cs typeface="Montserrat"/>
                <a:sym typeface="Montserrat"/>
              </a:rPr>
              <a:t>Exclusive member discounts on Cultsport gear and Eat.fit meals; rewards for long-term engagement.</a:t>
            </a:r>
          </a:p>
        </p:txBody>
      </p:sp>
      <p:sp>
        <p:nvSpPr>
          <p:cNvPr name="TextBox 36" id="36"/>
          <p:cNvSpPr txBox="true"/>
          <p:nvPr/>
        </p:nvSpPr>
        <p:spPr>
          <a:xfrm rot="0">
            <a:off x="687874" y="9413371"/>
            <a:ext cx="16524202" cy="360618"/>
          </a:xfrm>
          <a:prstGeom prst="rect">
            <a:avLst/>
          </a:prstGeom>
        </p:spPr>
        <p:txBody>
          <a:bodyPr anchor="t" rtlCol="false" tIns="0" lIns="0" bIns="0" rIns="0">
            <a:spAutoFit/>
          </a:bodyPr>
          <a:lstStyle/>
          <a:p>
            <a:pPr algn="l">
              <a:lnSpc>
                <a:spcPts val="3043"/>
              </a:lnSpc>
            </a:pPr>
            <a:r>
              <a:rPr lang="en-US" sz="2004">
                <a:solidFill>
                  <a:srgbClr val="B0BEC5"/>
                </a:solidFill>
                <a:latin typeface="Montserrat"/>
                <a:ea typeface="Montserrat"/>
                <a:cs typeface="Montserrat"/>
                <a:sym typeface="Montserrat"/>
              </a:rPr>
              <a:t>Our Goal: Lower barriers, boost retention, and reinforce Cultfit as India’s most inclusive, value-driven fitness community.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3931" y="-371143"/>
            <a:ext cx="18947811" cy="10658143"/>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grpSp>
        <p:nvGrpSpPr>
          <p:cNvPr name="Group 4" id="4"/>
          <p:cNvGrpSpPr>
            <a:grpSpLocks noChangeAspect="true"/>
          </p:cNvGrpSpPr>
          <p:nvPr/>
        </p:nvGrpSpPr>
        <p:grpSpPr>
          <a:xfrm rot="0">
            <a:off x="0" y="0"/>
            <a:ext cx="7200900" cy="10287000"/>
            <a:chOff x="0" y="0"/>
            <a:chExt cx="9601200" cy="13716000"/>
          </a:xfrm>
        </p:grpSpPr>
        <p:sp>
          <p:nvSpPr>
            <p:cNvPr name="Freeform 5" id="5"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6" id="6"/>
          <p:cNvSpPr txBox="true"/>
          <p:nvPr/>
        </p:nvSpPr>
        <p:spPr>
          <a:xfrm rot="0">
            <a:off x="7850238" y="27730"/>
            <a:ext cx="9002166" cy="1185862"/>
          </a:xfrm>
          <a:prstGeom prst="rect">
            <a:avLst/>
          </a:prstGeom>
        </p:spPr>
        <p:txBody>
          <a:bodyPr anchor="t" rtlCol="false" tIns="0" lIns="0" bIns="0" rIns="0">
            <a:spAutoFit/>
          </a:bodyPr>
          <a:lstStyle/>
          <a:p>
            <a:pPr algn="l">
              <a:lnSpc>
                <a:spcPts val="6937"/>
              </a:lnSpc>
            </a:pPr>
            <a:r>
              <a:rPr lang="en-US" sz="5562" b="true">
                <a:solidFill>
                  <a:srgbClr val="FFD600"/>
                </a:solidFill>
                <a:latin typeface="Prachason Neue Medium"/>
                <a:ea typeface="Prachason Neue Medium"/>
                <a:cs typeface="Prachason Neue Medium"/>
                <a:sym typeface="Prachason Neue Medium"/>
              </a:rPr>
              <a:t>Place Strategy – campus.fit</a:t>
            </a:r>
          </a:p>
        </p:txBody>
      </p:sp>
      <p:sp>
        <p:nvSpPr>
          <p:cNvPr name="TextBox 7" id="7"/>
          <p:cNvSpPr txBox="true"/>
          <p:nvPr/>
        </p:nvSpPr>
        <p:spPr>
          <a:xfrm rot="0">
            <a:off x="7200900" y="1474664"/>
            <a:ext cx="10545065" cy="1369374"/>
          </a:xfrm>
          <a:prstGeom prst="rect">
            <a:avLst/>
          </a:prstGeom>
        </p:spPr>
        <p:txBody>
          <a:bodyPr anchor="t" rtlCol="false" tIns="0" lIns="0" bIns="0" rIns="0">
            <a:spAutoFit/>
          </a:bodyPr>
          <a:lstStyle/>
          <a:p>
            <a:pPr algn="l">
              <a:lnSpc>
                <a:spcPts val="3698"/>
              </a:lnSpc>
            </a:pPr>
            <a:r>
              <a:rPr lang="en-US" sz="2442" b="true">
                <a:solidFill>
                  <a:srgbClr val="FFFFFF"/>
                </a:solidFill>
                <a:latin typeface="Montserrat Bold"/>
                <a:ea typeface="Montserrat Bold"/>
                <a:cs typeface="Montserrat Bold"/>
                <a:sym typeface="Montserrat Bold"/>
              </a:rPr>
              <a:t>campus.fit:</a:t>
            </a:r>
            <a:r>
              <a:rPr lang="en-US" sz="2442">
                <a:solidFill>
                  <a:srgbClr val="384653"/>
                </a:solidFill>
                <a:latin typeface="Montserrat"/>
                <a:ea typeface="Montserrat"/>
                <a:cs typeface="Montserrat"/>
                <a:sym typeface="Montserrat"/>
              </a:rPr>
              <a:t> </a:t>
            </a:r>
            <a:r>
              <a:rPr lang="en-US" sz="2442">
                <a:solidFill>
                  <a:srgbClr val="B8C3DF"/>
                </a:solidFill>
                <a:latin typeface="Montserrat"/>
                <a:ea typeface="Montserrat"/>
                <a:cs typeface="Montserrat"/>
                <a:sym typeface="Montserrat"/>
              </a:rPr>
              <a:t>Dedicated fitness centres located directly on college campuses in Tier 2/3 cities, integrating online and offline experiences.</a:t>
            </a:r>
          </a:p>
        </p:txBody>
      </p:sp>
      <p:sp>
        <p:nvSpPr>
          <p:cNvPr name="TextBox 8" id="8"/>
          <p:cNvSpPr txBox="true"/>
          <p:nvPr/>
        </p:nvSpPr>
        <p:spPr>
          <a:xfrm rot="0">
            <a:off x="7200900" y="2883958"/>
            <a:ext cx="10545065" cy="902649"/>
          </a:xfrm>
          <a:prstGeom prst="rect">
            <a:avLst/>
          </a:prstGeom>
        </p:spPr>
        <p:txBody>
          <a:bodyPr anchor="t" rtlCol="false" tIns="0" lIns="0" bIns="0" rIns="0">
            <a:spAutoFit/>
          </a:bodyPr>
          <a:lstStyle/>
          <a:p>
            <a:pPr algn="l" marL="368306" indent="-184153" lvl="1">
              <a:lnSpc>
                <a:spcPts val="3698"/>
              </a:lnSpc>
              <a:buFont typeface="Arial"/>
              <a:buChar char="•"/>
            </a:pPr>
            <a:r>
              <a:rPr lang="en-US" sz="2442">
                <a:solidFill>
                  <a:srgbClr val="B8C3DF"/>
                </a:solidFill>
                <a:latin typeface="Montserrat"/>
                <a:ea typeface="Montserrat"/>
                <a:cs typeface="Montserrat"/>
                <a:sym typeface="Montserrat"/>
              </a:rPr>
              <a:t>Comprehensive online and offline integration for workouts, sports, and overall wellness.</a:t>
            </a:r>
          </a:p>
        </p:txBody>
      </p:sp>
      <p:sp>
        <p:nvSpPr>
          <p:cNvPr name="TextBox 9" id="9"/>
          <p:cNvSpPr txBox="true"/>
          <p:nvPr/>
        </p:nvSpPr>
        <p:spPr>
          <a:xfrm rot="0">
            <a:off x="7200900" y="3826527"/>
            <a:ext cx="10545065" cy="902649"/>
          </a:xfrm>
          <a:prstGeom prst="rect">
            <a:avLst/>
          </a:prstGeom>
        </p:spPr>
        <p:txBody>
          <a:bodyPr anchor="t" rtlCol="false" tIns="0" lIns="0" bIns="0" rIns="0">
            <a:spAutoFit/>
          </a:bodyPr>
          <a:lstStyle/>
          <a:p>
            <a:pPr algn="l" marL="368306" indent="-184153" lvl="1">
              <a:lnSpc>
                <a:spcPts val="3698"/>
              </a:lnSpc>
              <a:buFont typeface="Arial"/>
              <a:buChar char="•"/>
            </a:pPr>
            <a:r>
              <a:rPr lang="en-US" sz="2442">
                <a:solidFill>
                  <a:srgbClr val="B8C3DF"/>
                </a:solidFill>
                <a:latin typeface="Montserrat"/>
                <a:ea typeface="Montserrat"/>
                <a:cs typeface="Montserrat"/>
                <a:sym typeface="Montserrat"/>
              </a:rPr>
              <a:t>Empowering youth as fitness ambassadors to foster widespread community adoption.</a:t>
            </a:r>
          </a:p>
        </p:txBody>
      </p:sp>
      <p:sp>
        <p:nvSpPr>
          <p:cNvPr name="TextBox 10" id="10"/>
          <p:cNvSpPr txBox="true"/>
          <p:nvPr/>
        </p:nvSpPr>
        <p:spPr>
          <a:xfrm rot="0">
            <a:off x="7200900" y="4891253"/>
            <a:ext cx="10545065" cy="902649"/>
          </a:xfrm>
          <a:prstGeom prst="rect">
            <a:avLst/>
          </a:prstGeom>
        </p:spPr>
        <p:txBody>
          <a:bodyPr anchor="t" rtlCol="false" tIns="0" lIns="0" bIns="0" rIns="0">
            <a:spAutoFit/>
          </a:bodyPr>
          <a:lstStyle/>
          <a:p>
            <a:pPr algn="l" marL="368306" indent="-184153" lvl="1">
              <a:lnSpc>
                <a:spcPts val="3698"/>
              </a:lnSpc>
              <a:buFont typeface="Arial"/>
              <a:buChar char="•"/>
            </a:pPr>
            <a:r>
              <a:rPr lang="en-US" sz="2442">
                <a:solidFill>
                  <a:srgbClr val="B8C3DF"/>
                </a:solidFill>
                <a:latin typeface="Montserrat"/>
                <a:ea typeface="Montserrat"/>
                <a:cs typeface="Montserrat"/>
                <a:sym typeface="Montserrat"/>
              </a:rPr>
              <a:t>Bridging connections to older generations through inclusive family events and open days.</a:t>
            </a:r>
          </a:p>
        </p:txBody>
      </p:sp>
      <p:sp>
        <p:nvSpPr>
          <p:cNvPr name="TextBox 11" id="11"/>
          <p:cNvSpPr txBox="true"/>
          <p:nvPr/>
        </p:nvSpPr>
        <p:spPr>
          <a:xfrm rot="0">
            <a:off x="7200900" y="5904087"/>
            <a:ext cx="9910721" cy="971978"/>
          </a:xfrm>
          <a:prstGeom prst="rect">
            <a:avLst/>
          </a:prstGeom>
        </p:spPr>
        <p:txBody>
          <a:bodyPr anchor="t" rtlCol="false" tIns="0" lIns="0" bIns="0" rIns="0">
            <a:spAutoFit/>
          </a:bodyPr>
          <a:lstStyle/>
          <a:p>
            <a:pPr algn="l" marL="368306" indent="-184153" lvl="1">
              <a:lnSpc>
                <a:spcPts val="3977"/>
              </a:lnSpc>
              <a:buFont typeface="Arial"/>
              <a:buChar char="•"/>
            </a:pPr>
            <a:r>
              <a:rPr lang="en-US" sz="2442">
                <a:solidFill>
                  <a:srgbClr val="B0BEC5"/>
                </a:solidFill>
                <a:latin typeface="Montserrat"/>
                <a:ea typeface="Montserrat"/>
                <a:cs typeface="Montserrat"/>
                <a:sym typeface="Montserrat"/>
              </a:rPr>
              <a:t>Launch pilot programs in colleges across Tier-2/3 cities to cultivate fitness habits early.</a:t>
            </a:r>
          </a:p>
        </p:txBody>
      </p:sp>
      <p:sp>
        <p:nvSpPr>
          <p:cNvPr name="TextBox 12" id="12"/>
          <p:cNvSpPr txBox="true"/>
          <p:nvPr/>
        </p:nvSpPr>
        <p:spPr>
          <a:xfrm rot="0">
            <a:off x="7200900" y="7175003"/>
            <a:ext cx="10410936" cy="971978"/>
          </a:xfrm>
          <a:prstGeom prst="rect">
            <a:avLst/>
          </a:prstGeom>
        </p:spPr>
        <p:txBody>
          <a:bodyPr anchor="t" rtlCol="false" tIns="0" lIns="0" bIns="0" rIns="0">
            <a:spAutoFit/>
          </a:bodyPr>
          <a:lstStyle/>
          <a:p>
            <a:pPr algn="l" marL="368306" indent="-184153" lvl="1">
              <a:lnSpc>
                <a:spcPts val="3977"/>
              </a:lnSpc>
              <a:buFont typeface="Arial"/>
              <a:buChar char="•"/>
            </a:pPr>
            <a:r>
              <a:rPr lang="en-US" sz="2442">
                <a:solidFill>
                  <a:srgbClr val="B0BEC5"/>
                </a:solidFill>
                <a:latin typeface="Montserrat"/>
                <a:ea typeface="Montserrat"/>
                <a:cs typeface="Montserrat"/>
                <a:sym typeface="Montserrat"/>
              </a:rPr>
              <a:t>Sponsor inter-college tournaments to build brand affinity among young adults.</a:t>
            </a:r>
          </a:p>
        </p:txBody>
      </p:sp>
      <p:sp>
        <p:nvSpPr>
          <p:cNvPr name="TextBox 13" id="13"/>
          <p:cNvSpPr txBox="true"/>
          <p:nvPr/>
        </p:nvSpPr>
        <p:spPr>
          <a:xfrm rot="0">
            <a:off x="7200900" y="8445919"/>
            <a:ext cx="10236948" cy="971978"/>
          </a:xfrm>
          <a:prstGeom prst="rect">
            <a:avLst/>
          </a:prstGeom>
        </p:spPr>
        <p:txBody>
          <a:bodyPr anchor="t" rtlCol="false" tIns="0" lIns="0" bIns="0" rIns="0">
            <a:spAutoFit/>
          </a:bodyPr>
          <a:lstStyle/>
          <a:p>
            <a:pPr algn="l" marL="368306" indent="-184153" lvl="1">
              <a:lnSpc>
                <a:spcPts val="3977"/>
              </a:lnSpc>
              <a:buFont typeface="Arial"/>
              <a:buChar char="•"/>
            </a:pPr>
            <a:r>
              <a:rPr lang="en-US" sz="2442">
                <a:solidFill>
                  <a:srgbClr val="B0BEC5"/>
                </a:solidFill>
                <a:latin typeface="Montserrat"/>
                <a:ea typeface="Montserrat"/>
                <a:cs typeface="Montserrat"/>
                <a:sym typeface="Montserrat"/>
              </a:rPr>
              <a:t>Offer special student pricing and subscriptions to drive volume and long-term engagement.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3931" y="-371143"/>
            <a:ext cx="18947811" cy="10658143"/>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992237" y="791915"/>
            <a:ext cx="7088237" cy="1185862"/>
          </a:xfrm>
          <a:prstGeom prst="rect">
            <a:avLst/>
          </a:prstGeom>
        </p:spPr>
        <p:txBody>
          <a:bodyPr anchor="t" rtlCol="false" tIns="0" lIns="0" bIns="0" rIns="0">
            <a:spAutoFit/>
          </a:bodyPr>
          <a:lstStyle/>
          <a:p>
            <a:pPr algn="l">
              <a:lnSpc>
                <a:spcPts val="6937"/>
              </a:lnSpc>
            </a:pPr>
            <a:r>
              <a:rPr lang="en-US" sz="5562" b="true">
                <a:solidFill>
                  <a:srgbClr val="FFD600"/>
                </a:solidFill>
                <a:latin typeface="Prachason Neue Medium"/>
                <a:ea typeface="Prachason Neue Medium"/>
                <a:cs typeface="Prachason Neue Medium"/>
                <a:sym typeface="Prachason Neue Medium"/>
              </a:rPr>
              <a:t>Promotion Strategy</a:t>
            </a:r>
          </a:p>
        </p:txBody>
      </p:sp>
      <p:grpSp>
        <p:nvGrpSpPr>
          <p:cNvPr name="Group 5" id="5"/>
          <p:cNvGrpSpPr>
            <a:grpSpLocks noChangeAspect="true"/>
          </p:cNvGrpSpPr>
          <p:nvPr/>
        </p:nvGrpSpPr>
        <p:grpSpPr>
          <a:xfrm rot="0">
            <a:off x="992238" y="2587824"/>
            <a:ext cx="3810000" cy="2354759"/>
            <a:chOff x="0" y="0"/>
            <a:chExt cx="5080000" cy="3139678"/>
          </a:xfrm>
        </p:grpSpPr>
        <p:sp>
          <p:nvSpPr>
            <p:cNvPr name="Freeform 6" id="6" descr="preencoded.png"/>
            <p:cNvSpPr/>
            <p:nvPr/>
          </p:nvSpPr>
          <p:spPr>
            <a:xfrm flipH="false" flipV="false" rot="0">
              <a:off x="0" y="0"/>
              <a:ext cx="5080000" cy="3139694"/>
            </a:xfrm>
            <a:custGeom>
              <a:avLst/>
              <a:gdLst/>
              <a:ahLst/>
              <a:cxnLst/>
              <a:rect r="r" b="b" t="t" l="l"/>
              <a:pathLst>
                <a:path h="3139694" w="5080000">
                  <a:moveTo>
                    <a:pt x="0" y="0"/>
                  </a:moveTo>
                  <a:lnTo>
                    <a:pt x="5080000" y="0"/>
                  </a:lnTo>
                  <a:lnTo>
                    <a:pt x="5080000" y="3139694"/>
                  </a:lnTo>
                  <a:lnTo>
                    <a:pt x="0" y="3139694"/>
                  </a:lnTo>
                  <a:lnTo>
                    <a:pt x="0" y="0"/>
                  </a:lnTo>
                  <a:close/>
                </a:path>
              </a:pathLst>
            </a:custGeom>
            <a:blipFill>
              <a:blip r:embed="rId3"/>
              <a:stretch>
                <a:fillRect l="-44" t="0" r="-44" b="0"/>
              </a:stretch>
            </a:blipFill>
          </p:spPr>
        </p:sp>
      </p:grpSp>
      <p:sp>
        <p:nvSpPr>
          <p:cNvPr name="TextBox 7" id="7"/>
          <p:cNvSpPr txBox="true"/>
          <p:nvPr/>
        </p:nvSpPr>
        <p:spPr>
          <a:xfrm rot="0">
            <a:off x="992238" y="5054650"/>
            <a:ext cx="3544044" cy="582612"/>
          </a:xfrm>
          <a:prstGeom prst="rect">
            <a:avLst/>
          </a:prstGeom>
        </p:spPr>
        <p:txBody>
          <a:bodyPr anchor="t" rtlCol="false" tIns="0" lIns="0" bIns="0" rIns="0">
            <a:spAutoFit/>
          </a:bodyPr>
          <a:lstStyle/>
          <a:p>
            <a:pPr algn="l">
              <a:lnSpc>
                <a:spcPts val="3437"/>
              </a:lnSpc>
            </a:pPr>
            <a:r>
              <a:rPr lang="en-US" sz="2750" b="true">
                <a:solidFill>
                  <a:srgbClr val="FFFFFF"/>
                </a:solidFill>
                <a:latin typeface="Prachason Neue Medium"/>
                <a:ea typeface="Prachason Neue Medium"/>
                <a:cs typeface="Prachason Neue Medium"/>
                <a:sym typeface="Prachason Neue Medium"/>
              </a:rPr>
              <a:t>TV Advertisements</a:t>
            </a:r>
          </a:p>
        </p:txBody>
      </p:sp>
      <p:sp>
        <p:nvSpPr>
          <p:cNvPr name="TextBox 8" id="8"/>
          <p:cNvSpPr txBox="true"/>
          <p:nvPr/>
        </p:nvSpPr>
        <p:spPr>
          <a:xfrm rot="0">
            <a:off x="992237" y="5772447"/>
            <a:ext cx="3810000" cy="1655763"/>
          </a:xfrm>
          <a:prstGeom prst="rect">
            <a:avLst/>
          </a:prstGeom>
        </p:spPr>
        <p:txBody>
          <a:bodyPr anchor="t" rtlCol="false" tIns="0" lIns="0" bIns="0" rIns="0">
            <a:spAutoFit/>
          </a:bodyPr>
          <a:lstStyle/>
          <a:p>
            <a:pPr algn="l">
              <a:lnSpc>
                <a:spcPts val="3312"/>
              </a:lnSpc>
            </a:pPr>
            <a:r>
              <a:rPr lang="en-US" sz="2187">
                <a:solidFill>
                  <a:srgbClr val="BFD3D8"/>
                </a:solidFill>
                <a:latin typeface="Montserrat"/>
                <a:ea typeface="Montserrat"/>
                <a:cs typeface="Montserrat"/>
                <a:sym typeface="Montserrat"/>
              </a:rPr>
              <a:t>Targeting family audiences, showcasing multi-generational fitness and shared activities.</a:t>
            </a:r>
          </a:p>
        </p:txBody>
      </p:sp>
      <p:grpSp>
        <p:nvGrpSpPr>
          <p:cNvPr name="Group 9" id="9"/>
          <p:cNvGrpSpPr>
            <a:grpSpLocks noChangeAspect="true"/>
          </p:cNvGrpSpPr>
          <p:nvPr/>
        </p:nvGrpSpPr>
        <p:grpSpPr>
          <a:xfrm rot="0">
            <a:off x="5156598" y="2587824"/>
            <a:ext cx="3810149" cy="2354759"/>
            <a:chOff x="0" y="0"/>
            <a:chExt cx="5080198" cy="3139678"/>
          </a:xfrm>
        </p:grpSpPr>
        <p:sp>
          <p:nvSpPr>
            <p:cNvPr name="Freeform 10" id="10" descr="preencoded.png"/>
            <p:cNvSpPr/>
            <p:nvPr/>
          </p:nvSpPr>
          <p:spPr>
            <a:xfrm flipH="false" flipV="false" rot="0">
              <a:off x="0" y="0"/>
              <a:ext cx="5080254" cy="3139694"/>
            </a:xfrm>
            <a:custGeom>
              <a:avLst/>
              <a:gdLst/>
              <a:ahLst/>
              <a:cxnLst/>
              <a:rect r="r" b="b" t="t" l="l"/>
              <a:pathLst>
                <a:path h="3139694" w="5080254">
                  <a:moveTo>
                    <a:pt x="0" y="0"/>
                  </a:moveTo>
                  <a:lnTo>
                    <a:pt x="5080254" y="0"/>
                  </a:lnTo>
                  <a:lnTo>
                    <a:pt x="5080254" y="3139694"/>
                  </a:lnTo>
                  <a:lnTo>
                    <a:pt x="0" y="3139694"/>
                  </a:lnTo>
                  <a:lnTo>
                    <a:pt x="0" y="0"/>
                  </a:lnTo>
                  <a:close/>
                </a:path>
              </a:pathLst>
            </a:custGeom>
            <a:blipFill>
              <a:blip r:embed="rId4"/>
              <a:stretch>
                <a:fillRect l="-42" t="0" r="-41" b="0"/>
              </a:stretch>
            </a:blipFill>
          </p:spPr>
        </p:sp>
      </p:grpSp>
      <p:sp>
        <p:nvSpPr>
          <p:cNvPr name="TextBox 11" id="11"/>
          <p:cNvSpPr txBox="true"/>
          <p:nvPr/>
        </p:nvSpPr>
        <p:spPr>
          <a:xfrm rot="0">
            <a:off x="5156598" y="5054650"/>
            <a:ext cx="3810149" cy="1011238"/>
          </a:xfrm>
          <a:prstGeom prst="rect">
            <a:avLst/>
          </a:prstGeom>
        </p:spPr>
        <p:txBody>
          <a:bodyPr anchor="t" rtlCol="false" tIns="0" lIns="0" bIns="0" rIns="0">
            <a:spAutoFit/>
          </a:bodyPr>
          <a:lstStyle/>
          <a:p>
            <a:pPr algn="l">
              <a:lnSpc>
                <a:spcPts val="3437"/>
              </a:lnSpc>
            </a:pPr>
            <a:r>
              <a:rPr lang="en-US" sz="2750" b="true">
                <a:solidFill>
                  <a:srgbClr val="FFFFFF"/>
                </a:solidFill>
                <a:latin typeface="Prachason Neue Medium"/>
                <a:ea typeface="Prachason Neue Medium"/>
                <a:cs typeface="Prachason Neue Medium"/>
                <a:sym typeface="Prachason Neue Medium"/>
              </a:rPr>
              <a:t>Sports Match Advertising</a:t>
            </a:r>
          </a:p>
        </p:txBody>
      </p:sp>
      <p:sp>
        <p:nvSpPr>
          <p:cNvPr name="TextBox 12" id="12"/>
          <p:cNvSpPr txBox="true"/>
          <p:nvPr/>
        </p:nvSpPr>
        <p:spPr>
          <a:xfrm rot="0">
            <a:off x="5156598" y="6215360"/>
            <a:ext cx="3810149" cy="1655763"/>
          </a:xfrm>
          <a:prstGeom prst="rect">
            <a:avLst/>
          </a:prstGeom>
        </p:spPr>
        <p:txBody>
          <a:bodyPr anchor="t" rtlCol="false" tIns="0" lIns="0" bIns="0" rIns="0">
            <a:spAutoFit/>
          </a:bodyPr>
          <a:lstStyle/>
          <a:p>
            <a:pPr algn="l">
              <a:lnSpc>
                <a:spcPts val="3312"/>
              </a:lnSpc>
            </a:pPr>
            <a:r>
              <a:rPr lang="en-US" sz="2187">
                <a:solidFill>
                  <a:srgbClr val="BFD3D8"/>
                </a:solidFill>
                <a:latin typeface="Montserrat"/>
                <a:ea typeface="Montserrat"/>
                <a:cs typeface="Montserrat"/>
                <a:sym typeface="Montserrat"/>
              </a:rPr>
              <a:t>Reaching youth and families during popular sports telecasts like cricket, football, and kabaddi.</a:t>
            </a:r>
          </a:p>
        </p:txBody>
      </p:sp>
      <p:grpSp>
        <p:nvGrpSpPr>
          <p:cNvPr name="Group 13" id="13"/>
          <p:cNvGrpSpPr>
            <a:grpSpLocks noChangeAspect="true"/>
          </p:cNvGrpSpPr>
          <p:nvPr/>
        </p:nvGrpSpPr>
        <p:grpSpPr>
          <a:xfrm rot="0">
            <a:off x="9321105" y="2587824"/>
            <a:ext cx="3810149" cy="2354759"/>
            <a:chOff x="0" y="0"/>
            <a:chExt cx="5080198" cy="3139678"/>
          </a:xfrm>
        </p:grpSpPr>
        <p:sp>
          <p:nvSpPr>
            <p:cNvPr name="Freeform 14" id="14" descr="preencoded.png"/>
            <p:cNvSpPr/>
            <p:nvPr/>
          </p:nvSpPr>
          <p:spPr>
            <a:xfrm flipH="false" flipV="false" rot="0">
              <a:off x="0" y="0"/>
              <a:ext cx="5080254" cy="3139694"/>
            </a:xfrm>
            <a:custGeom>
              <a:avLst/>
              <a:gdLst/>
              <a:ahLst/>
              <a:cxnLst/>
              <a:rect r="r" b="b" t="t" l="l"/>
              <a:pathLst>
                <a:path h="3139694" w="5080254">
                  <a:moveTo>
                    <a:pt x="0" y="0"/>
                  </a:moveTo>
                  <a:lnTo>
                    <a:pt x="5080254" y="0"/>
                  </a:lnTo>
                  <a:lnTo>
                    <a:pt x="5080254" y="3139694"/>
                  </a:lnTo>
                  <a:lnTo>
                    <a:pt x="0" y="3139694"/>
                  </a:lnTo>
                  <a:lnTo>
                    <a:pt x="0" y="0"/>
                  </a:lnTo>
                  <a:close/>
                </a:path>
              </a:pathLst>
            </a:custGeom>
            <a:blipFill>
              <a:blip r:embed="rId5"/>
              <a:stretch>
                <a:fillRect l="-42" t="0" r="-41" b="0"/>
              </a:stretch>
            </a:blipFill>
          </p:spPr>
        </p:sp>
      </p:grpSp>
      <p:sp>
        <p:nvSpPr>
          <p:cNvPr name="TextBox 15" id="15"/>
          <p:cNvSpPr txBox="true"/>
          <p:nvPr/>
        </p:nvSpPr>
        <p:spPr>
          <a:xfrm rot="0">
            <a:off x="9321105" y="5054650"/>
            <a:ext cx="3544044" cy="582612"/>
          </a:xfrm>
          <a:prstGeom prst="rect">
            <a:avLst/>
          </a:prstGeom>
        </p:spPr>
        <p:txBody>
          <a:bodyPr anchor="t" rtlCol="false" tIns="0" lIns="0" bIns="0" rIns="0">
            <a:spAutoFit/>
          </a:bodyPr>
          <a:lstStyle/>
          <a:p>
            <a:pPr algn="l">
              <a:lnSpc>
                <a:spcPts val="3437"/>
              </a:lnSpc>
            </a:pPr>
            <a:r>
              <a:rPr lang="en-US" sz="2750" b="true">
                <a:solidFill>
                  <a:srgbClr val="FFFFFF"/>
                </a:solidFill>
                <a:latin typeface="Prachason Neue Medium"/>
                <a:ea typeface="Prachason Neue Medium"/>
                <a:cs typeface="Prachason Neue Medium"/>
                <a:sym typeface="Prachason Neue Medium"/>
              </a:rPr>
              <a:t>Digital Campaigns</a:t>
            </a:r>
          </a:p>
        </p:txBody>
      </p:sp>
      <p:sp>
        <p:nvSpPr>
          <p:cNvPr name="TextBox 16" id="16"/>
          <p:cNvSpPr txBox="true"/>
          <p:nvPr/>
        </p:nvSpPr>
        <p:spPr>
          <a:xfrm rot="0">
            <a:off x="9321105" y="5772447"/>
            <a:ext cx="3810149" cy="1655763"/>
          </a:xfrm>
          <a:prstGeom prst="rect">
            <a:avLst/>
          </a:prstGeom>
        </p:spPr>
        <p:txBody>
          <a:bodyPr anchor="t" rtlCol="false" tIns="0" lIns="0" bIns="0" rIns="0">
            <a:spAutoFit/>
          </a:bodyPr>
          <a:lstStyle/>
          <a:p>
            <a:pPr algn="l">
              <a:lnSpc>
                <a:spcPts val="3312"/>
              </a:lnSpc>
            </a:pPr>
            <a:r>
              <a:rPr lang="en-US" sz="2187">
                <a:solidFill>
                  <a:srgbClr val="BFD3D8"/>
                </a:solidFill>
                <a:latin typeface="Montserrat"/>
                <a:ea typeface="Montserrat"/>
                <a:cs typeface="Montserrat"/>
                <a:sym typeface="Montserrat"/>
              </a:rPr>
              <a:t>Featuring authentic stories of real families, seniors, and youth engaging in fitness together.</a:t>
            </a:r>
          </a:p>
        </p:txBody>
      </p:sp>
      <p:grpSp>
        <p:nvGrpSpPr>
          <p:cNvPr name="Group 17" id="17"/>
          <p:cNvGrpSpPr>
            <a:grpSpLocks noChangeAspect="true"/>
          </p:cNvGrpSpPr>
          <p:nvPr/>
        </p:nvGrpSpPr>
        <p:grpSpPr>
          <a:xfrm rot="0">
            <a:off x="13485614" y="2587824"/>
            <a:ext cx="3810149" cy="2354759"/>
            <a:chOff x="0" y="0"/>
            <a:chExt cx="5080198" cy="3139678"/>
          </a:xfrm>
        </p:grpSpPr>
        <p:sp>
          <p:nvSpPr>
            <p:cNvPr name="Freeform 18" id="18" descr="preencoded.png"/>
            <p:cNvSpPr/>
            <p:nvPr/>
          </p:nvSpPr>
          <p:spPr>
            <a:xfrm flipH="false" flipV="false" rot="0">
              <a:off x="0" y="0"/>
              <a:ext cx="5080254" cy="3139694"/>
            </a:xfrm>
            <a:custGeom>
              <a:avLst/>
              <a:gdLst/>
              <a:ahLst/>
              <a:cxnLst/>
              <a:rect r="r" b="b" t="t" l="l"/>
              <a:pathLst>
                <a:path h="3139694" w="5080254">
                  <a:moveTo>
                    <a:pt x="0" y="0"/>
                  </a:moveTo>
                  <a:lnTo>
                    <a:pt x="5080254" y="0"/>
                  </a:lnTo>
                  <a:lnTo>
                    <a:pt x="5080254" y="3139694"/>
                  </a:lnTo>
                  <a:lnTo>
                    <a:pt x="0" y="3139694"/>
                  </a:lnTo>
                  <a:lnTo>
                    <a:pt x="0" y="0"/>
                  </a:lnTo>
                  <a:close/>
                </a:path>
              </a:pathLst>
            </a:custGeom>
            <a:blipFill>
              <a:blip r:embed="rId6"/>
              <a:stretch>
                <a:fillRect l="-42" t="0" r="-41" b="0"/>
              </a:stretch>
            </a:blipFill>
          </p:spPr>
        </p:sp>
      </p:grpSp>
      <p:sp>
        <p:nvSpPr>
          <p:cNvPr name="TextBox 19" id="19"/>
          <p:cNvSpPr txBox="true"/>
          <p:nvPr/>
        </p:nvSpPr>
        <p:spPr>
          <a:xfrm rot="0">
            <a:off x="13485614" y="5054650"/>
            <a:ext cx="3544044" cy="582612"/>
          </a:xfrm>
          <a:prstGeom prst="rect">
            <a:avLst/>
          </a:prstGeom>
        </p:spPr>
        <p:txBody>
          <a:bodyPr anchor="t" rtlCol="false" tIns="0" lIns="0" bIns="0" rIns="0">
            <a:spAutoFit/>
          </a:bodyPr>
          <a:lstStyle/>
          <a:p>
            <a:pPr algn="l">
              <a:lnSpc>
                <a:spcPts val="3437"/>
              </a:lnSpc>
            </a:pPr>
            <a:r>
              <a:rPr lang="en-US" sz="2750" b="true">
                <a:solidFill>
                  <a:srgbClr val="FFFFFF"/>
                </a:solidFill>
                <a:latin typeface="Prachason Neue Medium"/>
                <a:ea typeface="Prachason Neue Medium"/>
                <a:cs typeface="Prachason Neue Medium"/>
                <a:sym typeface="Prachason Neue Medium"/>
              </a:rPr>
              <a:t>Community Events</a:t>
            </a:r>
          </a:p>
        </p:txBody>
      </p:sp>
      <p:sp>
        <p:nvSpPr>
          <p:cNvPr name="TextBox 20" id="20"/>
          <p:cNvSpPr txBox="true"/>
          <p:nvPr/>
        </p:nvSpPr>
        <p:spPr>
          <a:xfrm rot="0">
            <a:off x="13485614" y="5772447"/>
            <a:ext cx="3810149" cy="1655763"/>
          </a:xfrm>
          <a:prstGeom prst="rect">
            <a:avLst/>
          </a:prstGeom>
        </p:spPr>
        <p:txBody>
          <a:bodyPr anchor="t" rtlCol="false" tIns="0" lIns="0" bIns="0" rIns="0">
            <a:spAutoFit/>
          </a:bodyPr>
          <a:lstStyle/>
          <a:p>
            <a:pPr algn="l">
              <a:lnSpc>
                <a:spcPts val="3312"/>
              </a:lnSpc>
            </a:pPr>
            <a:r>
              <a:rPr lang="en-US" sz="2187">
                <a:solidFill>
                  <a:srgbClr val="BFD3D8"/>
                </a:solidFill>
                <a:latin typeface="Montserrat"/>
                <a:ea typeface="Montserrat"/>
                <a:cs typeface="Montserrat"/>
                <a:sym typeface="Montserrat"/>
              </a:rPr>
              <a:t>Organising walkathons, family fitness days, and inter-college challenges to build engagement.</a:t>
            </a:r>
          </a:p>
        </p:txBody>
      </p:sp>
      <p:sp>
        <p:nvSpPr>
          <p:cNvPr name="TextBox 21" id="21"/>
          <p:cNvSpPr txBox="true"/>
          <p:nvPr/>
        </p:nvSpPr>
        <p:spPr>
          <a:xfrm rot="0">
            <a:off x="992237" y="8235106"/>
            <a:ext cx="16303526" cy="817563"/>
          </a:xfrm>
          <a:prstGeom prst="rect">
            <a:avLst/>
          </a:prstGeom>
        </p:spPr>
        <p:txBody>
          <a:bodyPr anchor="t" rtlCol="false" tIns="0" lIns="0" bIns="0" rIns="0">
            <a:spAutoFit/>
          </a:bodyPr>
          <a:lstStyle/>
          <a:p>
            <a:pPr algn="l">
              <a:lnSpc>
                <a:spcPts val="3312"/>
              </a:lnSpc>
            </a:pPr>
            <a:r>
              <a:rPr lang="en-US" sz="2187">
                <a:solidFill>
                  <a:srgbClr val="BFD3D8"/>
                </a:solidFill>
                <a:latin typeface="Montserrat"/>
                <a:ea typeface="Montserrat"/>
                <a:cs typeface="Montserrat"/>
                <a:sym typeface="Montserrat"/>
              </a:rPr>
              <a:t>Our promotion will be omnichannel. TV and sports ads will build mass awareness, while digital and community events will drive engagement and authenticity. We’ll show real people, real families, and real results.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1E1E"/>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15686"/>
              </a:srgbClr>
            </a:solidFill>
          </p:spPr>
        </p:sp>
      </p:grpSp>
      <p:grpSp>
        <p:nvGrpSpPr>
          <p:cNvPr name="Group 4" id="4"/>
          <p:cNvGrpSpPr>
            <a:grpSpLocks noChangeAspect="true"/>
          </p:cNvGrpSpPr>
          <p:nvPr/>
        </p:nvGrpSpPr>
        <p:grpSpPr>
          <a:xfrm rot="0">
            <a:off x="16049019" y="9686925"/>
            <a:ext cx="2153256" cy="514350"/>
            <a:chOff x="0" y="0"/>
            <a:chExt cx="2871008" cy="685800"/>
          </a:xfrm>
        </p:grpSpPr>
        <p:sp>
          <p:nvSpPr>
            <p:cNvPr name="Freeform 5" id="5"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6" id="6"/>
          <p:cNvGrpSpPr>
            <a:grpSpLocks noChangeAspect="true"/>
          </p:cNvGrpSpPr>
          <p:nvPr/>
        </p:nvGrpSpPr>
        <p:grpSpPr>
          <a:xfrm rot="0">
            <a:off x="1143000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8" id="8"/>
          <p:cNvSpPr txBox="true"/>
          <p:nvPr/>
        </p:nvSpPr>
        <p:spPr>
          <a:xfrm rot="0">
            <a:off x="992238" y="1427631"/>
            <a:ext cx="10184974" cy="2062162"/>
          </a:xfrm>
          <a:prstGeom prst="rect">
            <a:avLst/>
          </a:prstGeom>
        </p:spPr>
        <p:txBody>
          <a:bodyPr anchor="t" rtlCol="false" tIns="0" lIns="0" bIns="0" rIns="0">
            <a:spAutoFit/>
          </a:bodyPr>
          <a:lstStyle/>
          <a:p>
            <a:pPr algn="l">
              <a:lnSpc>
                <a:spcPts val="6937"/>
              </a:lnSpc>
            </a:pPr>
            <a:r>
              <a:rPr lang="en-US" sz="5562">
                <a:solidFill>
                  <a:srgbClr val="FFD600"/>
                </a:solidFill>
                <a:latin typeface="Prachason Neue Expanded"/>
                <a:ea typeface="Prachason Neue Expanded"/>
                <a:cs typeface="Prachason Neue Expanded"/>
                <a:sym typeface="Prachason Neue Expanded"/>
              </a:rPr>
              <a:t>Cult.fit: Redefining India's Fitness Landscape</a:t>
            </a:r>
          </a:p>
        </p:txBody>
      </p:sp>
      <p:sp>
        <p:nvSpPr>
          <p:cNvPr name="TextBox 9" id="9"/>
          <p:cNvSpPr txBox="true"/>
          <p:nvPr/>
        </p:nvSpPr>
        <p:spPr>
          <a:xfrm rot="0">
            <a:off x="739449" y="3834331"/>
            <a:ext cx="10437762" cy="5144024"/>
          </a:xfrm>
          <a:prstGeom prst="rect">
            <a:avLst/>
          </a:prstGeom>
        </p:spPr>
        <p:txBody>
          <a:bodyPr anchor="t" rtlCol="false" tIns="0" lIns="0" bIns="0" rIns="0">
            <a:spAutoFit/>
          </a:bodyPr>
          <a:lstStyle/>
          <a:p>
            <a:pPr algn="l">
              <a:lnSpc>
                <a:spcPts val="5114"/>
              </a:lnSpc>
            </a:pPr>
            <a:r>
              <a:rPr lang="en-US" sz="3140">
                <a:solidFill>
                  <a:srgbClr val="FFFFFF"/>
                </a:solidFill>
                <a:latin typeface="Montserrat"/>
                <a:ea typeface="Montserrat"/>
                <a:cs typeface="Montserrat"/>
                <a:sym typeface="Montserrat"/>
              </a:rPr>
              <a:t>Founded in 2016 by Mukesh Bansal and Ankit Nagori, Cult.fit (formerly Cure.fit) emerged from a vision to revolutionize India's fitness and wellness industries through a technology-first approach. Leveraging their expertise from Myntra and Flipkart, they embarked on a journey to create an integrated ecosystem for holistic well-being. Currently, cultfit is physically present at 100+ cities with 580+ studios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3931" y="-371143"/>
            <a:ext cx="18947811" cy="10658143"/>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Freeform 4" id="4"/>
          <p:cNvSpPr/>
          <p:nvPr/>
        </p:nvSpPr>
        <p:spPr>
          <a:xfrm flipH="false" flipV="false" rot="0">
            <a:off x="2007054" y="3436789"/>
            <a:ext cx="1183332" cy="1065428"/>
          </a:xfrm>
          <a:custGeom>
            <a:avLst/>
            <a:gdLst/>
            <a:ahLst/>
            <a:cxnLst/>
            <a:rect r="r" b="b" t="t" l="l"/>
            <a:pathLst>
              <a:path h="1065428" w="1183332">
                <a:moveTo>
                  <a:pt x="0" y="0"/>
                </a:moveTo>
                <a:lnTo>
                  <a:pt x="1183332" y="0"/>
                </a:lnTo>
                <a:lnTo>
                  <a:pt x="1183332" y="1065427"/>
                </a:lnTo>
                <a:lnTo>
                  <a:pt x="0" y="10654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362637" y="3422515"/>
            <a:ext cx="1188690" cy="1188690"/>
          </a:xfrm>
          <a:custGeom>
            <a:avLst/>
            <a:gdLst/>
            <a:ahLst/>
            <a:cxnLst/>
            <a:rect r="r" b="b" t="t" l="l"/>
            <a:pathLst>
              <a:path h="1188690" w="1188690">
                <a:moveTo>
                  <a:pt x="0" y="0"/>
                </a:moveTo>
                <a:lnTo>
                  <a:pt x="1188690" y="0"/>
                </a:lnTo>
                <a:lnTo>
                  <a:pt x="1188690" y="1188690"/>
                </a:lnTo>
                <a:lnTo>
                  <a:pt x="0" y="1188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108857">
            <a:off x="1275938" y="5837215"/>
            <a:ext cx="1474386" cy="860505"/>
          </a:xfrm>
          <a:custGeom>
            <a:avLst/>
            <a:gdLst/>
            <a:ahLst/>
            <a:cxnLst/>
            <a:rect r="r" b="b" t="t" l="l"/>
            <a:pathLst>
              <a:path h="860505" w="1474386">
                <a:moveTo>
                  <a:pt x="0" y="0"/>
                </a:moveTo>
                <a:lnTo>
                  <a:pt x="1474386" y="0"/>
                </a:lnTo>
                <a:lnTo>
                  <a:pt x="1474386" y="860506"/>
                </a:lnTo>
                <a:lnTo>
                  <a:pt x="0" y="8605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826029" y="6254808"/>
            <a:ext cx="1179266" cy="872657"/>
          </a:xfrm>
          <a:custGeom>
            <a:avLst/>
            <a:gdLst/>
            <a:ahLst/>
            <a:cxnLst/>
            <a:rect r="r" b="b" t="t" l="l"/>
            <a:pathLst>
              <a:path h="872657" w="1179266">
                <a:moveTo>
                  <a:pt x="0" y="0"/>
                </a:moveTo>
                <a:lnTo>
                  <a:pt x="1179266" y="0"/>
                </a:lnTo>
                <a:lnTo>
                  <a:pt x="1179266" y="872657"/>
                </a:lnTo>
                <a:lnTo>
                  <a:pt x="0" y="8726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3321482" y="3369217"/>
            <a:ext cx="5301279" cy="601316"/>
          </a:xfrm>
          <a:prstGeom prst="rect">
            <a:avLst/>
          </a:prstGeom>
        </p:spPr>
        <p:txBody>
          <a:bodyPr anchor="t" rtlCol="false" tIns="0" lIns="0" bIns="0" rIns="0">
            <a:spAutoFit/>
          </a:bodyPr>
          <a:lstStyle/>
          <a:p>
            <a:pPr algn="l">
              <a:lnSpc>
                <a:spcPts val="3505"/>
              </a:lnSpc>
            </a:pPr>
            <a:r>
              <a:rPr lang="en-US" sz="2804">
                <a:solidFill>
                  <a:srgbClr val="FFFFFF"/>
                </a:solidFill>
                <a:latin typeface="Prachason Neue"/>
                <a:ea typeface="Prachason Neue"/>
                <a:cs typeface="Prachason Neue"/>
                <a:sym typeface="Prachason Neue"/>
              </a:rPr>
              <a:t>Insight Driven Repositioning</a:t>
            </a:r>
          </a:p>
        </p:txBody>
      </p:sp>
      <p:sp>
        <p:nvSpPr>
          <p:cNvPr name="TextBox 9" id="9"/>
          <p:cNvSpPr txBox="true"/>
          <p:nvPr/>
        </p:nvSpPr>
        <p:spPr>
          <a:xfrm rot="0">
            <a:off x="3436625" y="3877691"/>
            <a:ext cx="4585856" cy="1089416"/>
          </a:xfrm>
          <a:prstGeom prst="rect">
            <a:avLst/>
          </a:prstGeom>
        </p:spPr>
        <p:txBody>
          <a:bodyPr anchor="t" rtlCol="false" tIns="0" lIns="0" bIns="0" rIns="0">
            <a:spAutoFit/>
          </a:bodyPr>
          <a:lstStyle/>
          <a:p>
            <a:pPr algn="l">
              <a:lnSpc>
                <a:spcPts val="3906"/>
              </a:lnSpc>
            </a:pPr>
            <a:r>
              <a:rPr lang="en-US" sz="2398">
                <a:solidFill>
                  <a:srgbClr val="B0BEC5"/>
                </a:solidFill>
                <a:latin typeface="Prachason Neue"/>
                <a:ea typeface="Prachason Neue"/>
                <a:cs typeface="Prachason Neue"/>
                <a:sym typeface="Prachason Neue"/>
              </a:rPr>
              <a:t>Addressing emerging trends and unmet needs across age groups</a:t>
            </a:r>
          </a:p>
        </p:txBody>
      </p:sp>
      <p:sp>
        <p:nvSpPr>
          <p:cNvPr name="TextBox 10" id="10"/>
          <p:cNvSpPr txBox="true"/>
          <p:nvPr/>
        </p:nvSpPr>
        <p:spPr>
          <a:xfrm rot="0">
            <a:off x="1028700" y="1610618"/>
            <a:ext cx="16303526" cy="985838"/>
          </a:xfrm>
          <a:prstGeom prst="rect">
            <a:avLst/>
          </a:prstGeom>
        </p:spPr>
        <p:txBody>
          <a:bodyPr anchor="t" rtlCol="false" tIns="0" lIns="0" bIns="0" rIns="0">
            <a:spAutoFit/>
          </a:bodyPr>
          <a:lstStyle/>
          <a:p>
            <a:pPr algn="l">
              <a:lnSpc>
                <a:spcPts val="3562"/>
              </a:lnSpc>
            </a:pPr>
            <a:r>
              <a:rPr lang="en-US" sz="2187">
                <a:solidFill>
                  <a:srgbClr val="B0BEC5"/>
                </a:solidFill>
                <a:latin typeface="Prachason Neue"/>
                <a:ea typeface="Prachason Neue"/>
                <a:cs typeface="Prachason Neue"/>
                <a:sym typeface="Prachason Neue"/>
              </a:rPr>
              <a:t>Cult.fit's product strategy revolves around a comprehensive, multi-service ecosystem designed for holistic well-being. This includes integrated offerings beyond just fitness.</a:t>
            </a:r>
          </a:p>
        </p:txBody>
      </p:sp>
      <p:sp>
        <p:nvSpPr>
          <p:cNvPr name="TextBox 11" id="11"/>
          <p:cNvSpPr txBox="true"/>
          <p:nvPr/>
        </p:nvSpPr>
        <p:spPr>
          <a:xfrm rot="0">
            <a:off x="11665701" y="3029608"/>
            <a:ext cx="3544044" cy="582612"/>
          </a:xfrm>
          <a:prstGeom prst="rect">
            <a:avLst/>
          </a:prstGeom>
        </p:spPr>
        <p:txBody>
          <a:bodyPr anchor="t" rtlCol="false" tIns="0" lIns="0" bIns="0" rIns="0">
            <a:spAutoFit/>
          </a:bodyPr>
          <a:lstStyle/>
          <a:p>
            <a:pPr algn="l">
              <a:lnSpc>
                <a:spcPts val="3437"/>
              </a:lnSpc>
            </a:pPr>
            <a:r>
              <a:rPr lang="en-US" sz="2750">
                <a:solidFill>
                  <a:srgbClr val="FFFFFF"/>
                </a:solidFill>
                <a:latin typeface="Prachason Neue"/>
                <a:ea typeface="Prachason Neue"/>
                <a:cs typeface="Prachason Neue"/>
                <a:sym typeface="Prachason Neue"/>
              </a:rPr>
              <a:t>New Offerings</a:t>
            </a:r>
          </a:p>
        </p:txBody>
      </p:sp>
      <p:sp>
        <p:nvSpPr>
          <p:cNvPr name="TextBox 12" id="12"/>
          <p:cNvSpPr txBox="true"/>
          <p:nvPr/>
        </p:nvSpPr>
        <p:spPr>
          <a:xfrm rot="0">
            <a:off x="11665701" y="3575957"/>
            <a:ext cx="4135190" cy="2053318"/>
          </a:xfrm>
          <a:prstGeom prst="rect">
            <a:avLst/>
          </a:prstGeom>
        </p:spPr>
        <p:txBody>
          <a:bodyPr anchor="t" rtlCol="false" tIns="0" lIns="0" bIns="0" rIns="0">
            <a:spAutoFit/>
          </a:bodyPr>
          <a:lstStyle/>
          <a:p>
            <a:pPr algn="l">
              <a:lnSpc>
                <a:spcPts val="3827"/>
              </a:lnSpc>
            </a:pPr>
            <a:r>
              <a:rPr lang="en-US" sz="2349">
                <a:solidFill>
                  <a:srgbClr val="B0BEC5"/>
                </a:solidFill>
                <a:latin typeface="Prachason Neue"/>
                <a:ea typeface="Prachason Neue"/>
                <a:cs typeface="Prachason Neue"/>
                <a:sym typeface="Prachason Neue"/>
              </a:rPr>
              <a:t>forever.fit, 5 AM club, campus.fit - tailored for every generation and communication</a:t>
            </a:r>
          </a:p>
        </p:txBody>
      </p:sp>
      <p:sp>
        <p:nvSpPr>
          <p:cNvPr name="TextBox 13" id="13"/>
          <p:cNvSpPr txBox="true"/>
          <p:nvPr/>
        </p:nvSpPr>
        <p:spPr>
          <a:xfrm rot="0">
            <a:off x="10040200" y="5924694"/>
            <a:ext cx="4370485" cy="582612"/>
          </a:xfrm>
          <a:prstGeom prst="rect">
            <a:avLst/>
          </a:prstGeom>
        </p:spPr>
        <p:txBody>
          <a:bodyPr anchor="t" rtlCol="false" tIns="0" lIns="0" bIns="0" rIns="0">
            <a:spAutoFit/>
          </a:bodyPr>
          <a:lstStyle/>
          <a:p>
            <a:pPr algn="l">
              <a:lnSpc>
                <a:spcPts val="3437"/>
              </a:lnSpc>
            </a:pPr>
            <a:r>
              <a:rPr lang="en-US" sz="2750">
                <a:solidFill>
                  <a:srgbClr val="FFFFFF"/>
                </a:solidFill>
                <a:latin typeface="Prachason Neue"/>
                <a:ea typeface="Prachason Neue"/>
                <a:cs typeface="Prachason Neue"/>
                <a:sym typeface="Prachason Neue"/>
              </a:rPr>
              <a:t>Multi- Channel Outreach</a:t>
            </a:r>
          </a:p>
        </p:txBody>
      </p:sp>
      <p:sp>
        <p:nvSpPr>
          <p:cNvPr name="TextBox 14" id="14"/>
          <p:cNvSpPr txBox="true"/>
          <p:nvPr/>
        </p:nvSpPr>
        <p:spPr>
          <a:xfrm rot="0">
            <a:off x="10040200" y="6471043"/>
            <a:ext cx="4135190" cy="1567543"/>
          </a:xfrm>
          <a:prstGeom prst="rect">
            <a:avLst/>
          </a:prstGeom>
        </p:spPr>
        <p:txBody>
          <a:bodyPr anchor="t" rtlCol="false" tIns="0" lIns="0" bIns="0" rIns="0">
            <a:spAutoFit/>
          </a:bodyPr>
          <a:lstStyle/>
          <a:p>
            <a:pPr algn="l">
              <a:lnSpc>
                <a:spcPts val="3827"/>
              </a:lnSpc>
            </a:pPr>
            <a:r>
              <a:rPr lang="en-US" sz="2349">
                <a:solidFill>
                  <a:srgbClr val="B0BEC5"/>
                </a:solidFill>
                <a:latin typeface="Prachason Neue"/>
                <a:ea typeface="Prachason Neue"/>
                <a:cs typeface="Prachason Neue"/>
                <a:sym typeface="Prachason Neue"/>
              </a:rPr>
              <a:t>TV, sports, digital, and on ground events to reach and unite families nationwide</a:t>
            </a:r>
          </a:p>
        </p:txBody>
      </p:sp>
      <p:sp>
        <p:nvSpPr>
          <p:cNvPr name="TextBox 15" id="15"/>
          <p:cNvSpPr txBox="true"/>
          <p:nvPr/>
        </p:nvSpPr>
        <p:spPr>
          <a:xfrm rot="0">
            <a:off x="992237" y="420141"/>
            <a:ext cx="15261047" cy="881062"/>
          </a:xfrm>
          <a:prstGeom prst="rect">
            <a:avLst/>
          </a:prstGeom>
        </p:spPr>
        <p:txBody>
          <a:bodyPr anchor="t" rtlCol="false" tIns="0" lIns="0" bIns="0" rIns="0">
            <a:spAutoFit/>
          </a:bodyPr>
          <a:lstStyle/>
          <a:p>
            <a:pPr algn="l">
              <a:lnSpc>
                <a:spcPts val="6937"/>
              </a:lnSpc>
            </a:pPr>
            <a:r>
              <a:rPr lang="en-US" sz="5562">
                <a:solidFill>
                  <a:srgbClr val="FFD600"/>
                </a:solidFill>
                <a:latin typeface="Alexandria"/>
                <a:ea typeface="Alexandria"/>
                <a:cs typeface="Alexandria"/>
                <a:sym typeface="Alexandria"/>
              </a:rPr>
              <a:t>Conclusion: The Path Forward for Cultfit</a:t>
            </a:r>
          </a:p>
        </p:txBody>
      </p:sp>
      <p:sp>
        <p:nvSpPr>
          <p:cNvPr name="TextBox 16" id="16"/>
          <p:cNvSpPr txBox="true"/>
          <p:nvPr/>
        </p:nvSpPr>
        <p:spPr>
          <a:xfrm rot="0">
            <a:off x="2339017" y="6083358"/>
            <a:ext cx="3544044" cy="582612"/>
          </a:xfrm>
          <a:prstGeom prst="rect">
            <a:avLst/>
          </a:prstGeom>
        </p:spPr>
        <p:txBody>
          <a:bodyPr anchor="t" rtlCol="false" tIns="0" lIns="0" bIns="0" rIns="0">
            <a:spAutoFit/>
          </a:bodyPr>
          <a:lstStyle/>
          <a:p>
            <a:pPr algn="l">
              <a:lnSpc>
                <a:spcPts val="3437"/>
              </a:lnSpc>
            </a:pPr>
            <a:r>
              <a:rPr lang="en-US" sz="2750">
                <a:solidFill>
                  <a:srgbClr val="FFFFFF"/>
                </a:solidFill>
                <a:latin typeface="Prachason Neue"/>
                <a:ea typeface="Prachason Neue"/>
                <a:cs typeface="Prachason Neue"/>
                <a:sym typeface="Prachason Neue"/>
              </a:rPr>
              <a:t>Tagline</a:t>
            </a:r>
          </a:p>
        </p:txBody>
      </p:sp>
      <p:sp>
        <p:nvSpPr>
          <p:cNvPr name="TextBox 17" id="17"/>
          <p:cNvSpPr txBox="true"/>
          <p:nvPr/>
        </p:nvSpPr>
        <p:spPr>
          <a:xfrm rot="0">
            <a:off x="2339017" y="6629706"/>
            <a:ext cx="4489550" cy="1567543"/>
          </a:xfrm>
          <a:prstGeom prst="rect">
            <a:avLst/>
          </a:prstGeom>
        </p:spPr>
        <p:txBody>
          <a:bodyPr anchor="t" rtlCol="false" tIns="0" lIns="0" bIns="0" rIns="0">
            <a:spAutoFit/>
          </a:bodyPr>
          <a:lstStyle/>
          <a:p>
            <a:pPr algn="l">
              <a:lnSpc>
                <a:spcPts val="3827"/>
              </a:lnSpc>
            </a:pPr>
            <a:r>
              <a:rPr lang="en-US" sz="2349" b="true">
                <a:solidFill>
                  <a:srgbClr val="B0BEC5"/>
                </a:solidFill>
                <a:latin typeface="Prachason Neue Bold"/>
                <a:ea typeface="Prachason Neue Bold"/>
                <a:cs typeface="Prachason Neue Bold"/>
                <a:sym typeface="Prachason Neue Bold"/>
              </a:rPr>
              <a:t>“Fitness for All, All for Fitness”</a:t>
            </a:r>
            <a:r>
              <a:rPr lang="en-US" sz="2349">
                <a:solidFill>
                  <a:srgbClr val="B0BEC5"/>
                </a:solidFill>
                <a:latin typeface="Prachason Neue"/>
                <a:ea typeface="Prachason Neue"/>
                <a:cs typeface="Prachason Neue"/>
                <a:sym typeface="Prachason Neue"/>
              </a:rPr>
              <a:t> - capturing our community-first vision</a:t>
            </a:r>
          </a:p>
        </p:txBody>
      </p:sp>
      <p:sp>
        <p:nvSpPr>
          <p:cNvPr name="TextBox 18" id="18"/>
          <p:cNvSpPr txBox="true"/>
          <p:nvPr/>
        </p:nvSpPr>
        <p:spPr>
          <a:xfrm rot="0">
            <a:off x="992237" y="8883049"/>
            <a:ext cx="16158145" cy="430212"/>
          </a:xfrm>
          <a:prstGeom prst="rect">
            <a:avLst/>
          </a:prstGeom>
        </p:spPr>
        <p:txBody>
          <a:bodyPr anchor="t" rtlCol="false" tIns="0" lIns="0" bIns="0" rIns="0">
            <a:spAutoFit/>
          </a:bodyPr>
          <a:lstStyle/>
          <a:p>
            <a:pPr algn="l">
              <a:lnSpc>
                <a:spcPts val="3437"/>
              </a:lnSpc>
            </a:pPr>
            <a:r>
              <a:rPr lang="en-US" sz="2750">
                <a:solidFill>
                  <a:srgbClr val="B0BEC5"/>
                </a:solidFill>
                <a:latin typeface="Alexandria"/>
                <a:ea typeface="Alexandria"/>
                <a:cs typeface="Alexandria"/>
                <a:sym typeface="Alexandria"/>
              </a:rPr>
              <a:t>Cultfit: Poised to become India’s most accessible and welcoming fitness destination.</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23931" y="-371143"/>
            <a:ext cx="18947811" cy="10658143"/>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644262" y="286022"/>
            <a:ext cx="16303526" cy="881062"/>
          </a:xfrm>
          <a:prstGeom prst="rect">
            <a:avLst/>
          </a:prstGeom>
        </p:spPr>
        <p:txBody>
          <a:bodyPr anchor="t" rtlCol="false" tIns="0" lIns="0" bIns="0" rIns="0">
            <a:spAutoFit/>
          </a:bodyPr>
          <a:lstStyle/>
          <a:p>
            <a:pPr algn="l">
              <a:lnSpc>
                <a:spcPts val="6937"/>
              </a:lnSpc>
            </a:pPr>
            <a:r>
              <a:rPr lang="en-US" sz="5562">
                <a:solidFill>
                  <a:srgbClr val="FFD600"/>
                </a:solidFill>
                <a:latin typeface="Alexandria"/>
                <a:ea typeface="Alexandria"/>
                <a:cs typeface="Alexandria"/>
                <a:sym typeface="Alexandria"/>
              </a:rPr>
              <a:t>References</a:t>
            </a:r>
          </a:p>
        </p:txBody>
      </p:sp>
      <p:sp>
        <p:nvSpPr>
          <p:cNvPr name="TextBox 5" id="5"/>
          <p:cNvSpPr txBox="true"/>
          <p:nvPr/>
        </p:nvSpPr>
        <p:spPr>
          <a:xfrm rot="0">
            <a:off x="0" y="1362696"/>
            <a:ext cx="17949275" cy="8581212"/>
          </a:xfrm>
          <a:prstGeom prst="rect">
            <a:avLst/>
          </a:prstGeom>
        </p:spPr>
        <p:txBody>
          <a:bodyPr anchor="t" rtlCol="false" tIns="0" lIns="0" bIns="0" rIns="0">
            <a:spAutoFit/>
          </a:bodyPr>
          <a:lstStyle/>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https://www.indiatoday.in/lifestyle/wellness/story/how-a-silver-revolution-is-taking-place-in-indian-gyms-2750777-2025-07-05</a:t>
            </a:r>
          </a:p>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https://timesofindia.indiatimes.com/life-style/health-fitness/weight-loss/top-5-fitness-trends-that-will-redefine-workouts-in-2025/articleshow/116826785.cms</a:t>
            </a:r>
          </a:p>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https://corehandf.com/blog/2025-global-fitness-trends-strategies-to-thrive-in-a-changing-industry</a:t>
            </a:r>
          </a:p>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https://www.kenresearch.com/industry-reports/india-fitness-market</a:t>
            </a:r>
          </a:p>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https://medium.com/design-bootcamp/product-case-study-potential-class-cancellation-reminders-at-cult-fit-9f5532d9cbe3</a:t>
            </a:r>
          </a:p>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https://www.infidigit.com/cult-fit-case-study/</a:t>
            </a:r>
          </a:p>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https://deccanfounders.com/2025/26/editor_picks/india-gym-industry-and-cult-fitness/</a:t>
            </a:r>
          </a:p>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https://canvasbusinessmodel.com/products/cult-fit-swot-analysis</a:t>
            </a:r>
          </a:p>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https://prezi.com/p/e_ailzcsejwa/cultfit/</a:t>
            </a:r>
          </a:p>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https://www.avyukthealthcare.com/future-of-wellness-industry-in-india/</a:t>
            </a:r>
          </a:p>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https://www.mintel.com/press-centre/majority-of-indians-are-seeking-healthier-lifestyles-through-diet-and-exercise/</a:t>
            </a:r>
          </a:p>
          <a:p>
            <a:pPr algn="l" marL="571391" indent="-285696" lvl="1">
              <a:lnSpc>
                <a:spcPts val="4250"/>
              </a:lnSpc>
              <a:buFont typeface="Arial"/>
              <a:buChar char="•"/>
            </a:pPr>
            <a:r>
              <a:rPr lang="en-US" sz="2646">
                <a:solidFill>
                  <a:srgbClr val="BFD3D8"/>
                </a:solidFill>
                <a:latin typeface="Prachason Neue"/>
                <a:ea typeface="Prachason Neue"/>
                <a:cs typeface="Prachason Neue"/>
                <a:sym typeface="Prachason Neue"/>
              </a:rPr>
              <a:t>https://canvasbusinessmodel.com/blogs/competitors/cult-fit-competitive-landscape</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23931" y="-371143"/>
            <a:ext cx="18947811" cy="10658143"/>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5940009" y="4683919"/>
            <a:ext cx="6407982" cy="881062"/>
          </a:xfrm>
          <a:prstGeom prst="rect">
            <a:avLst/>
          </a:prstGeom>
        </p:spPr>
        <p:txBody>
          <a:bodyPr anchor="t" rtlCol="false" tIns="0" lIns="0" bIns="0" rIns="0">
            <a:spAutoFit/>
          </a:bodyPr>
          <a:lstStyle/>
          <a:p>
            <a:pPr algn="l">
              <a:lnSpc>
                <a:spcPts val="6937"/>
              </a:lnSpc>
            </a:pPr>
            <a:r>
              <a:rPr lang="en-US" sz="5562">
                <a:solidFill>
                  <a:srgbClr val="FFD600"/>
                </a:solidFill>
                <a:latin typeface="Alexandria"/>
                <a:ea typeface="Alexandria"/>
                <a:cs typeface="Alexandria"/>
                <a:sym typeface="Alexandria"/>
              </a:rPr>
              <a:t>ADVERTISEMENT</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23931" y="-371143"/>
            <a:ext cx="18947811" cy="10658143"/>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1644867" y="2528621"/>
            <a:ext cx="14998267" cy="4058183"/>
          </a:xfrm>
          <a:prstGeom prst="rect">
            <a:avLst/>
          </a:prstGeom>
        </p:spPr>
        <p:txBody>
          <a:bodyPr anchor="t" rtlCol="false" tIns="0" lIns="0" bIns="0" rIns="0">
            <a:spAutoFit/>
          </a:bodyPr>
          <a:lstStyle/>
          <a:p>
            <a:pPr algn="l">
              <a:lnSpc>
                <a:spcPts val="23674"/>
              </a:lnSpc>
            </a:pPr>
            <a:r>
              <a:rPr lang="en-US" sz="18982">
                <a:solidFill>
                  <a:srgbClr val="FFD600"/>
                </a:solidFill>
                <a:latin typeface="Prachason Neue Expanded"/>
                <a:ea typeface="Prachason Neue Expanded"/>
                <a:cs typeface="Prachason Neue Expanded"/>
                <a:sym typeface="Prachason Neue Expanded"/>
              </a:rPr>
              <a:t>Thank You</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9525" y="-169888"/>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992237" y="746671"/>
            <a:ext cx="16303526" cy="2062162"/>
          </a:xfrm>
          <a:prstGeom prst="rect">
            <a:avLst/>
          </a:prstGeom>
        </p:spPr>
        <p:txBody>
          <a:bodyPr anchor="t" rtlCol="false" tIns="0" lIns="0" bIns="0" rIns="0">
            <a:spAutoFit/>
          </a:bodyPr>
          <a:lstStyle/>
          <a:p>
            <a:pPr algn="l">
              <a:lnSpc>
                <a:spcPts val="6937"/>
              </a:lnSpc>
            </a:pPr>
            <a:r>
              <a:rPr lang="en-US" sz="5562">
                <a:solidFill>
                  <a:srgbClr val="FFD600"/>
                </a:solidFill>
                <a:latin typeface="Prachason Neue Expanded"/>
                <a:ea typeface="Prachason Neue Expanded"/>
                <a:cs typeface="Prachason Neue Expanded"/>
                <a:sym typeface="Prachason Neue Expanded"/>
              </a:rPr>
              <a:t>Market Dominance and Financial Performance</a:t>
            </a:r>
          </a:p>
        </p:txBody>
      </p:sp>
      <p:sp>
        <p:nvSpPr>
          <p:cNvPr name="TextBox 5" id="5"/>
          <p:cNvSpPr txBox="true"/>
          <p:nvPr/>
        </p:nvSpPr>
        <p:spPr>
          <a:xfrm rot="0">
            <a:off x="1028700" y="3317855"/>
            <a:ext cx="16267062" cy="1369014"/>
          </a:xfrm>
          <a:prstGeom prst="rect">
            <a:avLst/>
          </a:prstGeom>
        </p:spPr>
        <p:txBody>
          <a:bodyPr anchor="t" rtlCol="false" tIns="0" lIns="0" bIns="0" rIns="0">
            <a:spAutoFit/>
          </a:bodyPr>
          <a:lstStyle/>
          <a:p>
            <a:pPr algn="l">
              <a:lnSpc>
                <a:spcPts val="3707"/>
              </a:lnSpc>
            </a:pPr>
            <a:r>
              <a:rPr lang="en-US" sz="2276">
                <a:solidFill>
                  <a:srgbClr val="F9F9FF"/>
                </a:solidFill>
                <a:latin typeface="Montserrat"/>
                <a:ea typeface="Montserrat"/>
                <a:cs typeface="Montserrat"/>
                <a:sym typeface="Montserrat"/>
              </a:rPr>
              <a:t>Cult.fit commands a leading position in India's digital fitness sector, holding approximately 40% market share. As of May 2025, the company boasts over 580+ studios across 100+ cities, showcasing significant expansion and reach.</a:t>
            </a:r>
          </a:p>
        </p:txBody>
      </p:sp>
      <p:grpSp>
        <p:nvGrpSpPr>
          <p:cNvPr name="Group 6" id="6"/>
          <p:cNvGrpSpPr/>
          <p:nvPr/>
        </p:nvGrpSpPr>
        <p:grpSpPr>
          <a:xfrm rot="0">
            <a:off x="987475" y="4791670"/>
            <a:ext cx="6592938" cy="363885"/>
            <a:chOff x="0" y="0"/>
            <a:chExt cx="8790583" cy="485180"/>
          </a:xfrm>
        </p:grpSpPr>
        <p:sp>
          <p:nvSpPr>
            <p:cNvPr name="Freeform 7" id="7"/>
            <p:cNvSpPr/>
            <p:nvPr/>
          </p:nvSpPr>
          <p:spPr>
            <a:xfrm flipH="false" flipV="false" rot="0">
              <a:off x="6350" y="6350"/>
              <a:ext cx="8777859" cy="472440"/>
            </a:xfrm>
            <a:custGeom>
              <a:avLst/>
              <a:gdLst/>
              <a:ahLst/>
              <a:cxnLst/>
              <a:rect r="r" b="b" t="t" l="l"/>
              <a:pathLst>
                <a:path h="472440" w="8777859">
                  <a:moveTo>
                    <a:pt x="0" y="158750"/>
                  </a:moveTo>
                  <a:cubicBezTo>
                    <a:pt x="0" y="71120"/>
                    <a:pt x="72898" y="0"/>
                    <a:pt x="162814" y="0"/>
                  </a:cubicBezTo>
                  <a:lnTo>
                    <a:pt x="8615045" y="0"/>
                  </a:lnTo>
                  <a:cubicBezTo>
                    <a:pt x="8704961" y="0"/>
                    <a:pt x="8777859" y="71120"/>
                    <a:pt x="8777859" y="158750"/>
                  </a:cubicBezTo>
                  <a:lnTo>
                    <a:pt x="8777859" y="313690"/>
                  </a:lnTo>
                  <a:cubicBezTo>
                    <a:pt x="8777859" y="401320"/>
                    <a:pt x="8704961" y="472440"/>
                    <a:pt x="8615045" y="472440"/>
                  </a:cubicBezTo>
                  <a:lnTo>
                    <a:pt x="162814" y="472440"/>
                  </a:lnTo>
                  <a:cubicBezTo>
                    <a:pt x="72898" y="472440"/>
                    <a:pt x="0" y="401447"/>
                    <a:pt x="0" y="313690"/>
                  </a:cubicBezTo>
                  <a:close/>
                </a:path>
              </a:pathLst>
            </a:custGeom>
            <a:solidFill>
              <a:srgbClr val="D2DDF9"/>
            </a:solidFill>
          </p:spPr>
        </p:sp>
        <p:sp>
          <p:nvSpPr>
            <p:cNvPr name="Freeform 8" id="8"/>
            <p:cNvSpPr/>
            <p:nvPr/>
          </p:nvSpPr>
          <p:spPr>
            <a:xfrm flipH="false" flipV="false" rot="0">
              <a:off x="0" y="0"/>
              <a:ext cx="8790559" cy="485140"/>
            </a:xfrm>
            <a:custGeom>
              <a:avLst/>
              <a:gdLst/>
              <a:ahLst/>
              <a:cxnLst/>
              <a:rect r="r" b="b" t="t" l="l"/>
              <a:pathLst>
                <a:path h="485140" w="8790559">
                  <a:moveTo>
                    <a:pt x="0" y="165100"/>
                  </a:moveTo>
                  <a:cubicBezTo>
                    <a:pt x="0" y="73787"/>
                    <a:pt x="75946" y="0"/>
                    <a:pt x="169164" y="0"/>
                  </a:cubicBezTo>
                  <a:lnTo>
                    <a:pt x="8621395" y="0"/>
                  </a:lnTo>
                  <a:lnTo>
                    <a:pt x="8621395" y="6350"/>
                  </a:lnTo>
                  <a:lnTo>
                    <a:pt x="8621395" y="0"/>
                  </a:lnTo>
                  <a:cubicBezTo>
                    <a:pt x="8714613" y="0"/>
                    <a:pt x="8790559" y="73787"/>
                    <a:pt x="8790559" y="165100"/>
                  </a:cubicBezTo>
                  <a:lnTo>
                    <a:pt x="8784209" y="165100"/>
                  </a:lnTo>
                  <a:lnTo>
                    <a:pt x="8790559" y="165100"/>
                  </a:lnTo>
                  <a:lnTo>
                    <a:pt x="8790559" y="320040"/>
                  </a:lnTo>
                  <a:lnTo>
                    <a:pt x="8784209" y="320040"/>
                  </a:lnTo>
                  <a:lnTo>
                    <a:pt x="8790559" y="320040"/>
                  </a:lnTo>
                  <a:cubicBezTo>
                    <a:pt x="8790559" y="411353"/>
                    <a:pt x="8714613" y="485140"/>
                    <a:pt x="8621395" y="485140"/>
                  </a:cubicBezTo>
                  <a:lnTo>
                    <a:pt x="8621395" y="478790"/>
                  </a:lnTo>
                  <a:lnTo>
                    <a:pt x="8621395" y="485140"/>
                  </a:lnTo>
                  <a:lnTo>
                    <a:pt x="169164" y="485140"/>
                  </a:lnTo>
                  <a:lnTo>
                    <a:pt x="169164" y="478790"/>
                  </a:lnTo>
                  <a:lnTo>
                    <a:pt x="169164" y="485140"/>
                  </a:lnTo>
                  <a:cubicBezTo>
                    <a:pt x="75946" y="485140"/>
                    <a:pt x="0" y="411353"/>
                    <a:pt x="0" y="320040"/>
                  </a:cubicBezTo>
                  <a:lnTo>
                    <a:pt x="0" y="165100"/>
                  </a:lnTo>
                  <a:lnTo>
                    <a:pt x="6350" y="165100"/>
                  </a:lnTo>
                  <a:lnTo>
                    <a:pt x="0" y="165100"/>
                  </a:lnTo>
                  <a:moveTo>
                    <a:pt x="12700" y="165100"/>
                  </a:moveTo>
                  <a:lnTo>
                    <a:pt x="12700" y="320040"/>
                  </a:lnTo>
                  <a:lnTo>
                    <a:pt x="6350" y="320040"/>
                  </a:lnTo>
                  <a:lnTo>
                    <a:pt x="12700" y="320040"/>
                  </a:lnTo>
                  <a:cubicBezTo>
                    <a:pt x="12700" y="404114"/>
                    <a:pt x="82550" y="472440"/>
                    <a:pt x="169164" y="472440"/>
                  </a:cubicBezTo>
                  <a:lnTo>
                    <a:pt x="8621395" y="472440"/>
                  </a:lnTo>
                  <a:cubicBezTo>
                    <a:pt x="8708009" y="472440"/>
                    <a:pt x="8777859" y="403987"/>
                    <a:pt x="8777859" y="320040"/>
                  </a:cubicBezTo>
                  <a:lnTo>
                    <a:pt x="8777859" y="165100"/>
                  </a:lnTo>
                  <a:cubicBezTo>
                    <a:pt x="8777859" y="81026"/>
                    <a:pt x="8708009" y="12700"/>
                    <a:pt x="8621395" y="12700"/>
                  </a:cubicBezTo>
                  <a:lnTo>
                    <a:pt x="169164" y="12700"/>
                  </a:lnTo>
                  <a:lnTo>
                    <a:pt x="169164" y="6350"/>
                  </a:lnTo>
                  <a:lnTo>
                    <a:pt x="169164" y="12700"/>
                  </a:lnTo>
                  <a:cubicBezTo>
                    <a:pt x="82550" y="12700"/>
                    <a:pt x="12700" y="81153"/>
                    <a:pt x="12700" y="165100"/>
                  </a:cubicBezTo>
                  <a:close/>
                </a:path>
              </a:pathLst>
            </a:custGeom>
            <a:solidFill>
              <a:srgbClr val="B8C3DF"/>
            </a:solidFill>
          </p:spPr>
        </p:sp>
      </p:grpSp>
      <p:grpSp>
        <p:nvGrpSpPr>
          <p:cNvPr name="Group 9" id="9"/>
          <p:cNvGrpSpPr/>
          <p:nvPr/>
        </p:nvGrpSpPr>
        <p:grpSpPr>
          <a:xfrm rot="0">
            <a:off x="992238" y="4796432"/>
            <a:ext cx="6583412" cy="354360"/>
            <a:chOff x="0" y="0"/>
            <a:chExt cx="8777883" cy="472480"/>
          </a:xfrm>
        </p:grpSpPr>
        <p:sp>
          <p:nvSpPr>
            <p:cNvPr name="Freeform 10" id="10"/>
            <p:cNvSpPr/>
            <p:nvPr/>
          </p:nvSpPr>
          <p:spPr>
            <a:xfrm flipH="false" flipV="false" rot="0">
              <a:off x="0" y="0"/>
              <a:ext cx="8777859" cy="472440"/>
            </a:xfrm>
            <a:custGeom>
              <a:avLst/>
              <a:gdLst/>
              <a:ahLst/>
              <a:cxnLst/>
              <a:rect r="r" b="b" t="t" l="l"/>
              <a:pathLst>
                <a:path h="472440" w="8777859">
                  <a:moveTo>
                    <a:pt x="0" y="158750"/>
                  </a:moveTo>
                  <a:cubicBezTo>
                    <a:pt x="0" y="71120"/>
                    <a:pt x="71120" y="0"/>
                    <a:pt x="158750" y="0"/>
                  </a:cubicBezTo>
                  <a:lnTo>
                    <a:pt x="8619109" y="0"/>
                  </a:lnTo>
                  <a:cubicBezTo>
                    <a:pt x="8706739" y="0"/>
                    <a:pt x="8777859" y="71120"/>
                    <a:pt x="8777859" y="158750"/>
                  </a:cubicBezTo>
                  <a:lnTo>
                    <a:pt x="8777859" y="313690"/>
                  </a:lnTo>
                  <a:cubicBezTo>
                    <a:pt x="8777859" y="401320"/>
                    <a:pt x="8706739" y="472440"/>
                    <a:pt x="8619109" y="472440"/>
                  </a:cubicBezTo>
                  <a:lnTo>
                    <a:pt x="158750" y="472440"/>
                  </a:lnTo>
                  <a:cubicBezTo>
                    <a:pt x="71120" y="472440"/>
                    <a:pt x="0" y="401447"/>
                    <a:pt x="0" y="313690"/>
                  </a:cubicBezTo>
                  <a:close/>
                </a:path>
              </a:pathLst>
            </a:custGeom>
            <a:solidFill>
              <a:srgbClr val="2979FF"/>
            </a:solidFill>
          </p:spPr>
        </p:sp>
      </p:grpSp>
      <p:sp>
        <p:nvSpPr>
          <p:cNvPr name="TextBox 11" id="11"/>
          <p:cNvSpPr txBox="true"/>
          <p:nvPr/>
        </p:nvSpPr>
        <p:spPr>
          <a:xfrm rot="0">
            <a:off x="7788176" y="4844057"/>
            <a:ext cx="1318616" cy="365125"/>
          </a:xfrm>
          <a:prstGeom prst="rect">
            <a:avLst/>
          </a:prstGeom>
        </p:spPr>
        <p:txBody>
          <a:bodyPr anchor="t" rtlCol="false" tIns="0" lIns="0" bIns="0" rIns="0">
            <a:spAutoFit/>
          </a:bodyPr>
          <a:lstStyle/>
          <a:p>
            <a:pPr algn="l">
              <a:lnSpc>
                <a:spcPts val="2750"/>
              </a:lnSpc>
            </a:pPr>
            <a:r>
              <a:rPr lang="en-US" sz="2750">
                <a:solidFill>
                  <a:srgbClr val="FFFFFF"/>
                </a:solidFill>
                <a:latin typeface="Montserrat"/>
                <a:ea typeface="Montserrat"/>
                <a:cs typeface="Montserrat"/>
                <a:sym typeface="Montserrat"/>
              </a:rPr>
              <a:t>₹927cr</a:t>
            </a:r>
          </a:p>
        </p:txBody>
      </p:sp>
      <p:sp>
        <p:nvSpPr>
          <p:cNvPr name="TextBox 12" id="12"/>
          <p:cNvSpPr txBox="true"/>
          <p:nvPr/>
        </p:nvSpPr>
        <p:spPr>
          <a:xfrm rot="0">
            <a:off x="992238" y="5485954"/>
            <a:ext cx="3544044" cy="430212"/>
          </a:xfrm>
          <a:prstGeom prst="rect">
            <a:avLst/>
          </a:prstGeom>
        </p:spPr>
        <p:txBody>
          <a:bodyPr anchor="t" rtlCol="false" tIns="0" lIns="0" bIns="0" rIns="0">
            <a:spAutoFit/>
          </a:bodyPr>
          <a:lstStyle/>
          <a:p>
            <a:pPr algn="l">
              <a:lnSpc>
                <a:spcPts val="3437"/>
              </a:lnSpc>
            </a:pPr>
            <a:r>
              <a:rPr lang="en-US" sz="2750">
                <a:solidFill>
                  <a:srgbClr val="FFFFFF"/>
                </a:solidFill>
                <a:latin typeface="Montserrat"/>
                <a:ea typeface="Montserrat"/>
                <a:cs typeface="Montserrat"/>
                <a:sym typeface="Montserrat"/>
              </a:rPr>
              <a:t>FY24 Revenue</a:t>
            </a:r>
          </a:p>
        </p:txBody>
      </p:sp>
      <p:sp>
        <p:nvSpPr>
          <p:cNvPr name="TextBox 13" id="13"/>
          <p:cNvSpPr txBox="true"/>
          <p:nvPr/>
        </p:nvSpPr>
        <p:spPr>
          <a:xfrm rot="0">
            <a:off x="992237" y="6032301"/>
            <a:ext cx="7974509" cy="414337"/>
          </a:xfrm>
          <a:prstGeom prst="rect">
            <a:avLst/>
          </a:prstGeom>
        </p:spPr>
        <p:txBody>
          <a:bodyPr anchor="t" rtlCol="false" tIns="0" lIns="0" bIns="0" rIns="0">
            <a:spAutoFit/>
          </a:bodyPr>
          <a:lstStyle/>
          <a:p>
            <a:pPr algn="l">
              <a:lnSpc>
                <a:spcPts val="3562"/>
              </a:lnSpc>
            </a:pPr>
            <a:r>
              <a:rPr lang="en-US" sz="2187">
                <a:solidFill>
                  <a:srgbClr val="B0BEC5"/>
                </a:solidFill>
                <a:latin typeface="Montserrat"/>
                <a:ea typeface="Montserrat"/>
                <a:cs typeface="Montserrat"/>
                <a:sym typeface="Montserrat"/>
              </a:rPr>
              <a:t>Up ~34% from FY23</a:t>
            </a:r>
          </a:p>
        </p:txBody>
      </p:sp>
      <p:grpSp>
        <p:nvGrpSpPr>
          <p:cNvPr name="Group 14" id="14"/>
          <p:cNvGrpSpPr/>
          <p:nvPr/>
        </p:nvGrpSpPr>
        <p:grpSpPr>
          <a:xfrm rot="0">
            <a:off x="9316342" y="4791670"/>
            <a:ext cx="6266558" cy="363885"/>
            <a:chOff x="0" y="0"/>
            <a:chExt cx="8355410" cy="485180"/>
          </a:xfrm>
        </p:grpSpPr>
        <p:sp>
          <p:nvSpPr>
            <p:cNvPr name="Freeform 15" id="15"/>
            <p:cNvSpPr/>
            <p:nvPr/>
          </p:nvSpPr>
          <p:spPr>
            <a:xfrm flipH="false" flipV="false" rot="0">
              <a:off x="6350" y="6350"/>
              <a:ext cx="8342757" cy="472440"/>
            </a:xfrm>
            <a:custGeom>
              <a:avLst/>
              <a:gdLst/>
              <a:ahLst/>
              <a:cxnLst/>
              <a:rect r="r" b="b" t="t" l="l"/>
              <a:pathLst>
                <a:path h="472440" w="8342757">
                  <a:moveTo>
                    <a:pt x="0" y="158750"/>
                  </a:moveTo>
                  <a:cubicBezTo>
                    <a:pt x="0" y="71120"/>
                    <a:pt x="72898" y="0"/>
                    <a:pt x="162814" y="0"/>
                  </a:cubicBezTo>
                  <a:lnTo>
                    <a:pt x="8179943" y="0"/>
                  </a:lnTo>
                  <a:cubicBezTo>
                    <a:pt x="8269860" y="0"/>
                    <a:pt x="8342757" y="71120"/>
                    <a:pt x="8342757" y="158750"/>
                  </a:cubicBezTo>
                  <a:lnTo>
                    <a:pt x="8342757" y="313690"/>
                  </a:lnTo>
                  <a:cubicBezTo>
                    <a:pt x="8342757" y="401320"/>
                    <a:pt x="8269860" y="472440"/>
                    <a:pt x="8179943" y="472440"/>
                  </a:cubicBezTo>
                  <a:lnTo>
                    <a:pt x="162814" y="472440"/>
                  </a:lnTo>
                  <a:cubicBezTo>
                    <a:pt x="72898" y="472440"/>
                    <a:pt x="0" y="401447"/>
                    <a:pt x="0" y="313690"/>
                  </a:cubicBezTo>
                  <a:close/>
                </a:path>
              </a:pathLst>
            </a:custGeom>
            <a:solidFill>
              <a:srgbClr val="D2DDF9"/>
            </a:solidFill>
          </p:spPr>
        </p:sp>
        <p:sp>
          <p:nvSpPr>
            <p:cNvPr name="Freeform 16" id="16"/>
            <p:cNvSpPr/>
            <p:nvPr/>
          </p:nvSpPr>
          <p:spPr>
            <a:xfrm flipH="false" flipV="false" rot="0">
              <a:off x="0" y="0"/>
              <a:ext cx="8355457" cy="485140"/>
            </a:xfrm>
            <a:custGeom>
              <a:avLst/>
              <a:gdLst/>
              <a:ahLst/>
              <a:cxnLst/>
              <a:rect r="r" b="b" t="t" l="l"/>
              <a:pathLst>
                <a:path h="485140" w="8355457">
                  <a:moveTo>
                    <a:pt x="0" y="165100"/>
                  </a:moveTo>
                  <a:cubicBezTo>
                    <a:pt x="0" y="73787"/>
                    <a:pt x="75819" y="0"/>
                    <a:pt x="169164" y="0"/>
                  </a:cubicBezTo>
                  <a:lnTo>
                    <a:pt x="8186293" y="0"/>
                  </a:lnTo>
                  <a:lnTo>
                    <a:pt x="8186293" y="6350"/>
                  </a:lnTo>
                  <a:lnTo>
                    <a:pt x="8186293" y="0"/>
                  </a:lnTo>
                  <a:cubicBezTo>
                    <a:pt x="8279512" y="0"/>
                    <a:pt x="8355457" y="73787"/>
                    <a:pt x="8355457" y="165100"/>
                  </a:cubicBezTo>
                  <a:lnTo>
                    <a:pt x="8349107" y="165100"/>
                  </a:lnTo>
                  <a:lnTo>
                    <a:pt x="8355457" y="165100"/>
                  </a:lnTo>
                  <a:lnTo>
                    <a:pt x="8355457" y="320040"/>
                  </a:lnTo>
                  <a:lnTo>
                    <a:pt x="8349107" y="320040"/>
                  </a:lnTo>
                  <a:lnTo>
                    <a:pt x="8355457" y="320040"/>
                  </a:lnTo>
                  <a:cubicBezTo>
                    <a:pt x="8355457" y="411353"/>
                    <a:pt x="8279638" y="485140"/>
                    <a:pt x="8186293" y="485140"/>
                  </a:cubicBezTo>
                  <a:lnTo>
                    <a:pt x="8186293" y="478790"/>
                  </a:lnTo>
                  <a:lnTo>
                    <a:pt x="8186293" y="485140"/>
                  </a:lnTo>
                  <a:lnTo>
                    <a:pt x="169164" y="485140"/>
                  </a:lnTo>
                  <a:lnTo>
                    <a:pt x="169164" y="478790"/>
                  </a:lnTo>
                  <a:lnTo>
                    <a:pt x="169164" y="485140"/>
                  </a:lnTo>
                  <a:cubicBezTo>
                    <a:pt x="75819" y="485140"/>
                    <a:pt x="0" y="411353"/>
                    <a:pt x="0" y="320040"/>
                  </a:cubicBezTo>
                  <a:lnTo>
                    <a:pt x="0" y="165100"/>
                  </a:lnTo>
                  <a:lnTo>
                    <a:pt x="6350" y="165100"/>
                  </a:lnTo>
                  <a:lnTo>
                    <a:pt x="0" y="165100"/>
                  </a:lnTo>
                  <a:moveTo>
                    <a:pt x="12700" y="165100"/>
                  </a:moveTo>
                  <a:lnTo>
                    <a:pt x="12700" y="320040"/>
                  </a:lnTo>
                  <a:lnTo>
                    <a:pt x="6350" y="320040"/>
                  </a:lnTo>
                  <a:lnTo>
                    <a:pt x="12700" y="320040"/>
                  </a:lnTo>
                  <a:cubicBezTo>
                    <a:pt x="12700" y="404114"/>
                    <a:pt x="82550" y="472440"/>
                    <a:pt x="169164" y="472440"/>
                  </a:cubicBezTo>
                  <a:lnTo>
                    <a:pt x="8186293" y="472440"/>
                  </a:lnTo>
                  <a:cubicBezTo>
                    <a:pt x="8272907" y="472440"/>
                    <a:pt x="8342757" y="403987"/>
                    <a:pt x="8342757" y="320040"/>
                  </a:cubicBezTo>
                  <a:lnTo>
                    <a:pt x="8342757" y="165100"/>
                  </a:lnTo>
                  <a:cubicBezTo>
                    <a:pt x="8342757" y="81026"/>
                    <a:pt x="8272907" y="12700"/>
                    <a:pt x="8186293" y="12700"/>
                  </a:cubicBezTo>
                  <a:lnTo>
                    <a:pt x="169164" y="12700"/>
                  </a:lnTo>
                  <a:lnTo>
                    <a:pt x="169164" y="6350"/>
                  </a:lnTo>
                  <a:lnTo>
                    <a:pt x="169164" y="12700"/>
                  </a:lnTo>
                  <a:cubicBezTo>
                    <a:pt x="82550" y="12700"/>
                    <a:pt x="12700" y="81153"/>
                    <a:pt x="12700" y="165100"/>
                  </a:cubicBezTo>
                  <a:close/>
                </a:path>
              </a:pathLst>
            </a:custGeom>
            <a:solidFill>
              <a:srgbClr val="B8C3DF"/>
            </a:solidFill>
          </p:spPr>
        </p:sp>
      </p:grpSp>
      <p:grpSp>
        <p:nvGrpSpPr>
          <p:cNvPr name="Group 17" id="17"/>
          <p:cNvGrpSpPr/>
          <p:nvPr/>
        </p:nvGrpSpPr>
        <p:grpSpPr>
          <a:xfrm rot="0">
            <a:off x="9321105" y="4796432"/>
            <a:ext cx="6257032" cy="354360"/>
            <a:chOff x="0" y="0"/>
            <a:chExt cx="8342710" cy="472480"/>
          </a:xfrm>
        </p:grpSpPr>
        <p:sp>
          <p:nvSpPr>
            <p:cNvPr name="Freeform 18" id="18"/>
            <p:cNvSpPr/>
            <p:nvPr/>
          </p:nvSpPr>
          <p:spPr>
            <a:xfrm flipH="false" flipV="false" rot="0">
              <a:off x="0" y="0"/>
              <a:ext cx="8342630" cy="472440"/>
            </a:xfrm>
            <a:custGeom>
              <a:avLst/>
              <a:gdLst/>
              <a:ahLst/>
              <a:cxnLst/>
              <a:rect r="r" b="b" t="t" l="l"/>
              <a:pathLst>
                <a:path h="472440" w="8342630">
                  <a:moveTo>
                    <a:pt x="0" y="158750"/>
                  </a:moveTo>
                  <a:cubicBezTo>
                    <a:pt x="0" y="71120"/>
                    <a:pt x="71120" y="0"/>
                    <a:pt x="158750" y="0"/>
                  </a:cubicBezTo>
                  <a:lnTo>
                    <a:pt x="8183880" y="0"/>
                  </a:lnTo>
                  <a:cubicBezTo>
                    <a:pt x="8271511" y="0"/>
                    <a:pt x="8342630" y="71120"/>
                    <a:pt x="8342630" y="158750"/>
                  </a:cubicBezTo>
                  <a:lnTo>
                    <a:pt x="8342630" y="313690"/>
                  </a:lnTo>
                  <a:cubicBezTo>
                    <a:pt x="8342630" y="401320"/>
                    <a:pt x="8271511" y="472440"/>
                    <a:pt x="8183880" y="472440"/>
                  </a:cubicBezTo>
                  <a:lnTo>
                    <a:pt x="158750" y="472440"/>
                  </a:lnTo>
                  <a:cubicBezTo>
                    <a:pt x="71120" y="472440"/>
                    <a:pt x="0" y="401447"/>
                    <a:pt x="0" y="313690"/>
                  </a:cubicBezTo>
                  <a:close/>
                </a:path>
              </a:pathLst>
            </a:custGeom>
            <a:solidFill>
              <a:srgbClr val="2979FF"/>
            </a:solidFill>
          </p:spPr>
        </p:sp>
      </p:grpSp>
      <p:sp>
        <p:nvSpPr>
          <p:cNvPr name="TextBox 19" id="19"/>
          <p:cNvSpPr txBox="true"/>
          <p:nvPr/>
        </p:nvSpPr>
        <p:spPr>
          <a:xfrm rot="0">
            <a:off x="15790664" y="4844057"/>
            <a:ext cx="1505099" cy="365125"/>
          </a:xfrm>
          <a:prstGeom prst="rect">
            <a:avLst/>
          </a:prstGeom>
        </p:spPr>
        <p:txBody>
          <a:bodyPr anchor="t" rtlCol="false" tIns="0" lIns="0" bIns="0" rIns="0">
            <a:spAutoFit/>
          </a:bodyPr>
          <a:lstStyle/>
          <a:p>
            <a:pPr algn="l">
              <a:lnSpc>
                <a:spcPts val="2750"/>
              </a:lnSpc>
            </a:pPr>
            <a:r>
              <a:rPr lang="en-US" sz="2750">
                <a:solidFill>
                  <a:srgbClr val="FFFFFF"/>
                </a:solidFill>
                <a:latin typeface="Montserrat"/>
                <a:ea typeface="Montserrat"/>
                <a:cs typeface="Montserrat"/>
                <a:sym typeface="Montserrat"/>
              </a:rPr>
              <a:t>₹1,000cr</a:t>
            </a:r>
          </a:p>
        </p:txBody>
      </p:sp>
      <p:sp>
        <p:nvSpPr>
          <p:cNvPr name="TextBox 20" id="20"/>
          <p:cNvSpPr txBox="true"/>
          <p:nvPr/>
        </p:nvSpPr>
        <p:spPr>
          <a:xfrm rot="0">
            <a:off x="9321105" y="5485954"/>
            <a:ext cx="3544044" cy="430212"/>
          </a:xfrm>
          <a:prstGeom prst="rect">
            <a:avLst/>
          </a:prstGeom>
        </p:spPr>
        <p:txBody>
          <a:bodyPr anchor="t" rtlCol="false" tIns="0" lIns="0" bIns="0" rIns="0">
            <a:spAutoFit/>
          </a:bodyPr>
          <a:lstStyle/>
          <a:p>
            <a:pPr algn="l">
              <a:lnSpc>
                <a:spcPts val="3437"/>
              </a:lnSpc>
            </a:pPr>
            <a:r>
              <a:rPr lang="en-US" sz="2750">
                <a:solidFill>
                  <a:srgbClr val="FFFFFF"/>
                </a:solidFill>
                <a:latin typeface="Montserrat"/>
                <a:ea typeface="Montserrat"/>
                <a:cs typeface="Montserrat"/>
                <a:sym typeface="Montserrat"/>
              </a:rPr>
              <a:t>Total FY24 Income</a:t>
            </a:r>
          </a:p>
        </p:txBody>
      </p:sp>
      <p:sp>
        <p:nvSpPr>
          <p:cNvPr name="TextBox 21" id="21"/>
          <p:cNvSpPr txBox="true"/>
          <p:nvPr/>
        </p:nvSpPr>
        <p:spPr>
          <a:xfrm rot="0">
            <a:off x="9321105" y="6032301"/>
            <a:ext cx="7974658" cy="414337"/>
          </a:xfrm>
          <a:prstGeom prst="rect">
            <a:avLst/>
          </a:prstGeom>
        </p:spPr>
        <p:txBody>
          <a:bodyPr anchor="t" rtlCol="false" tIns="0" lIns="0" bIns="0" rIns="0">
            <a:spAutoFit/>
          </a:bodyPr>
          <a:lstStyle/>
          <a:p>
            <a:pPr algn="l">
              <a:lnSpc>
                <a:spcPts val="3562"/>
              </a:lnSpc>
            </a:pPr>
            <a:r>
              <a:rPr lang="en-US" sz="2187">
                <a:solidFill>
                  <a:srgbClr val="B0BEC5"/>
                </a:solidFill>
                <a:latin typeface="Montserrat"/>
                <a:ea typeface="Montserrat"/>
                <a:cs typeface="Montserrat"/>
                <a:sym typeface="Montserrat"/>
              </a:rPr>
              <a:t>Across all verticals</a:t>
            </a:r>
          </a:p>
        </p:txBody>
      </p:sp>
      <p:grpSp>
        <p:nvGrpSpPr>
          <p:cNvPr name="Group 22" id="22"/>
          <p:cNvGrpSpPr/>
          <p:nvPr/>
        </p:nvGrpSpPr>
        <p:grpSpPr>
          <a:xfrm rot="0">
            <a:off x="987475" y="7417296"/>
            <a:ext cx="6626573" cy="363885"/>
            <a:chOff x="0" y="0"/>
            <a:chExt cx="8835430" cy="485180"/>
          </a:xfrm>
        </p:grpSpPr>
        <p:sp>
          <p:nvSpPr>
            <p:cNvPr name="Freeform 23" id="23"/>
            <p:cNvSpPr/>
            <p:nvPr/>
          </p:nvSpPr>
          <p:spPr>
            <a:xfrm flipH="false" flipV="false" rot="0">
              <a:off x="6350" y="6350"/>
              <a:ext cx="8822690" cy="472440"/>
            </a:xfrm>
            <a:custGeom>
              <a:avLst/>
              <a:gdLst/>
              <a:ahLst/>
              <a:cxnLst/>
              <a:rect r="r" b="b" t="t" l="l"/>
              <a:pathLst>
                <a:path h="472440" w="8822690">
                  <a:moveTo>
                    <a:pt x="0" y="158750"/>
                  </a:moveTo>
                  <a:cubicBezTo>
                    <a:pt x="0" y="71120"/>
                    <a:pt x="72898" y="0"/>
                    <a:pt x="162814" y="0"/>
                  </a:cubicBezTo>
                  <a:lnTo>
                    <a:pt x="8659876" y="0"/>
                  </a:lnTo>
                  <a:cubicBezTo>
                    <a:pt x="8749792" y="0"/>
                    <a:pt x="8822690" y="71120"/>
                    <a:pt x="8822690" y="158750"/>
                  </a:cubicBezTo>
                  <a:lnTo>
                    <a:pt x="8822690" y="313690"/>
                  </a:lnTo>
                  <a:cubicBezTo>
                    <a:pt x="8822690" y="401320"/>
                    <a:pt x="8749792" y="472440"/>
                    <a:pt x="8659876" y="472440"/>
                  </a:cubicBezTo>
                  <a:lnTo>
                    <a:pt x="162814" y="472440"/>
                  </a:lnTo>
                  <a:cubicBezTo>
                    <a:pt x="72898" y="472440"/>
                    <a:pt x="0" y="401447"/>
                    <a:pt x="0" y="313690"/>
                  </a:cubicBezTo>
                  <a:close/>
                </a:path>
              </a:pathLst>
            </a:custGeom>
            <a:solidFill>
              <a:srgbClr val="D2DDF9"/>
            </a:solidFill>
          </p:spPr>
        </p:sp>
        <p:sp>
          <p:nvSpPr>
            <p:cNvPr name="Freeform 24" id="24"/>
            <p:cNvSpPr/>
            <p:nvPr/>
          </p:nvSpPr>
          <p:spPr>
            <a:xfrm flipH="false" flipV="false" rot="0">
              <a:off x="0" y="0"/>
              <a:ext cx="8835390" cy="485140"/>
            </a:xfrm>
            <a:custGeom>
              <a:avLst/>
              <a:gdLst/>
              <a:ahLst/>
              <a:cxnLst/>
              <a:rect r="r" b="b" t="t" l="l"/>
              <a:pathLst>
                <a:path h="485140" w="8835390">
                  <a:moveTo>
                    <a:pt x="0" y="165100"/>
                  </a:moveTo>
                  <a:cubicBezTo>
                    <a:pt x="0" y="73787"/>
                    <a:pt x="75946" y="0"/>
                    <a:pt x="169164" y="0"/>
                  </a:cubicBezTo>
                  <a:lnTo>
                    <a:pt x="8666226" y="0"/>
                  </a:lnTo>
                  <a:lnTo>
                    <a:pt x="8666226" y="6350"/>
                  </a:lnTo>
                  <a:lnTo>
                    <a:pt x="8666226" y="0"/>
                  </a:lnTo>
                  <a:cubicBezTo>
                    <a:pt x="8759444" y="0"/>
                    <a:pt x="8835390" y="73787"/>
                    <a:pt x="8835390" y="165100"/>
                  </a:cubicBezTo>
                  <a:lnTo>
                    <a:pt x="8829040" y="165100"/>
                  </a:lnTo>
                  <a:lnTo>
                    <a:pt x="8835390" y="165100"/>
                  </a:lnTo>
                  <a:lnTo>
                    <a:pt x="8835390" y="320040"/>
                  </a:lnTo>
                  <a:lnTo>
                    <a:pt x="8829040" y="320040"/>
                  </a:lnTo>
                  <a:lnTo>
                    <a:pt x="8835390" y="320040"/>
                  </a:lnTo>
                  <a:cubicBezTo>
                    <a:pt x="8835390" y="411353"/>
                    <a:pt x="8759444" y="485140"/>
                    <a:pt x="8666226" y="485140"/>
                  </a:cubicBezTo>
                  <a:lnTo>
                    <a:pt x="8666226" y="478790"/>
                  </a:lnTo>
                  <a:lnTo>
                    <a:pt x="8666226" y="485140"/>
                  </a:lnTo>
                  <a:lnTo>
                    <a:pt x="169164" y="485140"/>
                  </a:lnTo>
                  <a:lnTo>
                    <a:pt x="169164" y="478790"/>
                  </a:lnTo>
                  <a:lnTo>
                    <a:pt x="169164" y="485140"/>
                  </a:lnTo>
                  <a:cubicBezTo>
                    <a:pt x="75946" y="485140"/>
                    <a:pt x="0" y="411353"/>
                    <a:pt x="0" y="320040"/>
                  </a:cubicBezTo>
                  <a:lnTo>
                    <a:pt x="0" y="165100"/>
                  </a:lnTo>
                  <a:lnTo>
                    <a:pt x="6350" y="165100"/>
                  </a:lnTo>
                  <a:lnTo>
                    <a:pt x="0" y="165100"/>
                  </a:lnTo>
                  <a:moveTo>
                    <a:pt x="12700" y="165100"/>
                  </a:moveTo>
                  <a:lnTo>
                    <a:pt x="12700" y="320040"/>
                  </a:lnTo>
                  <a:lnTo>
                    <a:pt x="6350" y="320040"/>
                  </a:lnTo>
                  <a:lnTo>
                    <a:pt x="12700" y="320040"/>
                  </a:lnTo>
                  <a:cubicBezTo>
                    <a:pt x="12700" y="404114"/>
                    <a:pt x="82550" y="472440"/>
                    <a:pt x="169164" y="472440"/>
                  </a:cubicBezTo>
                  <a:lnTo>
                    <a:pt x="8666226" y="472440"/>
                  </a:lnTo>
                  <a:cubicBezTo>
                    <a:pt x="8752840" y="472440"/>
                    <a:pt x="8822690" y="403987"/>
                    <a:pt x="8822690" y="320040"/>
                  </a:cubicBezTo>
                  <a:lnTo>
                    <a:pt x="8822690" y="165100"/>
                  </a:lnTo>
                  <a:cubicBezTo>
                    <a:pt x="8822690" y="81026"/>
                    <a:pt x="8752840" y="12700"/>
                    <a:pt x="8666226" y="12700"/>
                  </a:cubicBezTo>
                  <a:lnTo>
                    <a:pt x="169164" y="12700"/>
                  </a:lnTo>
                  <a:lnTo>
                    <a:pt x="169164" y="6350"/>
                  </a:lnTo>
                  <a:lnTo>
                    <a:pt x="169164" y="12700"/>
                  </a:lnTo>
                  <a:cubicBezTo>
                    <a:pt x="82550" y="12700"/>
                    <a:pt x="12700" y="81153"/>
                    <a:pt x="12700" y="165100"/>
                  </a:cubicBezTo>
                  <a:close/>
                </a:path>
              </a:pathLst>
            </a:custGeom>
            <a:solidFill>
              <a:srgbClr val="B8C3DF"/>
            </a:solidFill>
          </p:spPr>
        </p:sp>
      </p:grpSp>
      <p:grpSp>
        <p:nvGrpSpPr>
          <p:cNvPr name="Group 25" id="25"/>
          <p:cNvGrpSpPr/>
          <p:nvPr/>
        </p:nvGrpSpPr>
        <p:grpSpPr>
          <a:xfrm rot="0">
            <a:off x="992238" y="7422059"/>
            <a:ext cx="3308449" cy="354360"/>
            <a:chOff x="0" y="0"/>
            <a:chExt cx="4411265" cy="472480"/>
          </a:xfrm>
        </p:grpSpPr>
        <p:sp>
          <p:nvSpPr>
            <p:cNvPr name="Freeform 26" id="26"/>
            <p:cNvSpPr/>
            <p:nvPr/>
          </p:nvSpPr>
          <p:spPr>
            <a:xfrm flipH="false" flipV="false" rot="0">
              <a:off x="0" y="0"/>
              <a:ext cx="4411218" cy="472440"/>
            </a:xfrm>
            <a:custGeom>
              <a:avLst/>
              <a:gdLst/>
              <a:ahLst/>
              <a:cxnLst/>
              <a:rect r="r" b="b" t="t" l="l"/>
              <a:pathLst>
                <a:path h="472440" w="4411218">
                  <a:moveTo>
                    <a:pt x="0" y="158750"/>
                  </a:moveTo>
                  <a:cubicBezTo>
                    <a:pt x="0" y="71120"/>
                    <a:pt x="71120" y="0"/>
                    <a:pt x="158750" y="0"/>
                  </a:cubicBezTo>
                  <a:lnTo>
                    <a:pt x="4252468" y="0"/>
                  </a:lnTo>
                  <a:cubicBezTo>
                    <a:pt x="4340098" y="0"/>
                    <a:pt x="4411218" y="71120"/>
                    <a:pt x="4411218" y="158750"/>
                  </a:cubicBezTo>
                  <a:lnTo>
                    <a:pt x="4411218" y="313690"/>
                  </a:lnTo>
                  <a:cubicBezTo>
                    <a:pt x="4411218" y="401320"/>
                    <a:pt x="4340098" y="472440"/>
                    <a:pt x="4252468" y="472440"/>
                  </a:cubicBezTo>
                  <a:lnTo>
                    <a:pt x="158750" y="472440"/>
                  </a:lnTo>
                  <a:cubicBezTo>
                    <a:pt x="71120" y="472440"/>
                    <a:pt x="0" y="401447"/>
                    <a:pt x="0" y="313690"/>
                  </a:cubicBezTo>
                  <a:close/>
                </a:path>
              </a:pathLst>
            </a:custGeom>
            <a:solidFill>
              <a:srgbClr val="2979FF"/>
            </a:solidFill>
          </p:spPr>
        </p:sp>
      </p:grpSp>
      <p:sp>
        <p:nvSpPr>
          <p:cNvPr name="TextBox 27" id="27"/>
          <p:cNvSpPr txBox="true"/>
          <p:nvPr/>
        </p:nvSpPr>
        <p:spPr>
          <a:xfrm rot="0">
            <a:off x="7821811" y="7469684"/>
            <a:ext cx="1340420" cy="365125"/>
          </a:xfrm>
          <a:prstGeom prst="rect">
            <a:avLst/>
          </a:prstGeom>
        </p:spPr>
        <p:txBody>
          <a:bodyPr anchor="t" rtlCol="false" tIns="0" lIns="0" bIns="0" rIns="0">
            <a:spAutoFit/>
          </a:bodyPr>
          <a:lstStyle/>
          <a:p>
            <a:pPr algn="l">
              <a:lnSpc>
                <a:spcPts val="2750"/>
              </a:lnSpc>
            </a:pPr>
            <a:r>
              <a:rPr lang="en-US" sz="2750">
                <a:solidFill>
                  <a:srgbClr val="FFFFFF"/>
                </a:solidFill>
                <a:latin typeface="Montserrat"/>
                <a:ea typeface="Montserrat"/>
                <a:cs typeface="Montserrat"/>
                <a:sym typeface="Montserrat"/>
              </a:rPr>
              <a:t>₹-50cr</a:t>
            </a:r>
          </a:p>
        </p:txBody>
      </p:sp>
      <p:sp>
        <p:nvSpPr>
          <p:cNvPr name="TextBox 28" id="28"/>
          <p:cNvSpPr txBox="true"/>
          <p:nvPr/>
        </p:nvSpPr>
        <p:spPr>
          <a:xfrm rot="0">
            <a:off x="992238" y="8111579"/>
            <a:ext cx="3544044" cy="430212"/>
          </a:xfrm>
          <a:prstGeom prst="rect">
            <a:avLst/>
          </a:prstGeom>
        </p:spPr>
        <p:txBody>
          <a:bodyPr anchor="t" rtlCol="false" tIns="0" lIns="0" bIns="0" rIns="0">
            <a:spAutoFit/>
          </a:bodyPr>
          <a:lstStyle/>
          <a:p>
            <a:pPr algn="l">
              <a:lnSpc>
                <a:spcPts val="3437"/>
              </a:lnSpc>
            </a:pPr>
            <a:r>
              <a:rPr lang="en-US" sz="2750">
                <a:solidFill>
                  <a:srgbClr val="FFFFFF"/>
                </a:solidFill>
                <a:latin typeface="Montserrat"/>
                <a:ea typeface="Montserrat"/>
                <a:cs typeface="Montserrat"/>
                <a:sym typeface="Montserrat"/>
              </a:rPr>
              <a:t>FY24 Net Loss</a:t>
            </a:r>
          </a:p>
        </p:txBody>
      </p:sp>
      <p:sp>
        <p:nvSpPr>
          <p:cNvPr name="TextBox 29" id="29"/>
          <p:cNvSpPr txBox="true"/>
          <p:nvPr/>
        </p:nvSpPr>
        <p:spPr>
          <a:xfrm rot="0">
            <a:off x="992237" y="8657927"/>
            <a:ext cx="7974509" cy="414337"/>
          </a:xfrm>
          <a:prstGeom prst="rect">
            <a:avLst/>
          </a:prstGeom>
        </p:spPr>
        <p:txBody>
          <a:bodyPr anchor="t" rtlCol="false" tIns="0" lIns="0" bIns="0" rIns="0">
            <a:spAutoFit/>
          </a:bodyPr>
          <a:lstStyle/>
          <a:p>
            <a:pPr algn="l">
              <a:lnSpc>
                <a:spcPts val="3562"/>
              </a:lnSpc>
            </a:pPr>
            <a:r>
              <a:rPr lang="en-US" sz="2187">
                <a:solidFill>
                  <a:srgbClr val="B0BEC5"/>
                </a:solidFill>
                <a:latin typeface="Montserrat"/>
                <a:ea typeface="Montserrat"/>
                <a:cs typeface="Montserrat"/>
                <a:sym typeface="Montserrat"/>
              </a:rPr>
              <a:t>Narrowed significantly</a:t>
            </a:r>
          </a:p>
        </p:txBody>
      </p:sp>
      <p:grpSp>
        <p:nvGrpSpPr>
          <p:cNvPr name="Group 30" id="30"/>
          <p:cNvGrpSpPr/>
          <p:nvPr/>
        </p:nvGrpSpPr>
        <p:grpSpPr>
          <a:xfrm rot="0">
            <a:off x="9316342" y="7417296"/>
            <a:ext cx="7091214" cy="363885"/>
            <a:chOff x="0" y="0"/>
            <a:chExt cx="9454952" cy="485180"/>
          </a:xfrm>
        </p:grpSpPr>
        <p:sp>
          <p:nvSpPr>
            <p:cNvPr name="Freeform 31" id="31"/>
            <p:cNvSpPr/>
            <p:nvPr/>
          </p:nvSpPr>
          <p:spPr>
            <a:xfrm flipH="false" flipV="false" rot="0">
              <a:off x="6350" y="6350"/>
              <a:ext cx="9442196" cy="472440"/>
            </a:xfrm>
            <a:custGeom>
              <a:avLst/>
              <a:gdLst/>
              <a:ahLst/>
              <a:cxnLst/>
              <a:rect r="r" b="b" t="t" l="l"/>
              <a:pathLst>
                <a:path h="472440" w="9442196">
                  <a:moveTo>
                    <a:pt x="0" y="158750"/>
                  </a:moveTo>
                  <a:cubicBezTo>
                    <a:pt x="0" y="71120"/>
                    <a:pt x="72898" y="0"/>
                    <a:pt x="162814" y="0"/>
                  </a:cubicBezTo>
                  <a:lnTo>
                    <a:pt x="9279382" y="0"/>
                  </a:lnTo>
                  <a:cubicBezTo>
                    <a:pt x="9369298" y="0"/>
                    <a:pt x="9442196" y="71120"/>
                    <a:pt x="9442196" y="158750"/>
                  </a:cubicBezTo>
                  <a:lnTo>
                    <a:pt x="9442196" y="313690"/>
                  </a:lnTo>
                  <a:cubicBezTo>
                    <a:pt x="9442196" y="401320"/>
                    <a:pt x="9369298" y="472440"/>
                    <a:pt x="9279382" y="472440"/>
                  </a:cubicBezTo>
                  <a:lnTo>
                    <a:pt x="162814" y="472440"/>
                  </a:lnTo>
                  <a:cubicBezTo>
                    <a:pt x="72898" y="472440"/>
                    <a:pt x="0" y="401447"/>
                    <a:pt x="0" y="313690"/>
                  </a:cubicBezTo>
                  <a:close/>
                </a:path>
              </a:pathLst>
            </a:custGeom>
            <a:solidFill>
              <a:srgbClr val="D2DDF9"/>
            </a:solidFill>
          </p:spPr>
        </p:sp>
        <p:sp>
          <p:nvSpPr>
            <p:cNvPr name="Freeform 32" id="32"/>
            <p:cNvSpPr/>
            <p:nvPr/>
          </p:nvSpPr>
          <p:spPr>
            <a:xfrm flipH="false" flipV="false" rot="0">
              <a:off x="0" y="0"/>
              <a:ext cx="9454896" cy="485140"/>
            </a:xfrm>
            <a:custGeom>
              <a:avLst/>
              <a:gdLst/>
              <a:ahLst/>
              <a:cxnLst/>
              <a:rect r="r" b="b" t="t" l="l"/>
              <a:pathLst>
                <a:path h="485140" w="9454896">
                  <a:moveTo>
                    <a:pt x="0" y="165100"/>
                  </a:moveTo>
                  <a:cubicBezTo>
                    <a:pt x="0" y="73787"/>
                    <a:pt x="75946" y="0"/>
                    <a:pt x="169164" y="0"/>
                  </a:cubicBezTo>
                  <a:lnTo>
                    <a:pt x="9285732" y="0"/>
                  </a:lnTo>
                  <a:lnTo>
                    <a:pt x="9285732" y="6350"/>
                  </a:lnTo>
                  <a:lnTo>
                    <a:pt x="9285732" y="0"/>
                  </a:lnTo>
                  <a:cubicBezTo>
                    <a:pt x="9379076" y="0"/>
                    <a:pt x="9454896" y="73787"/>
                    <a:pt x="9454896" y="165100"/>
                  </a:cubicBezTo>
                  <a:lnTo>
                    <a:pt x="9448546" y="165100"/>
                  </a:lnTo>
                  <a:lnTo>
                    <a:pt x="9454896" y="165100"/>
                  </a:lnTo>
                  <a:lnTo>
                    <a:pt x="9454896" y="320040"/>
                  </a:lnTo>
                  <a:lnTo>
                    <a:pt x="9448546" y="320040"/>
                  </a:lnTo>
                  <a:lnTo>
                    <a:pt x="9454896" y="320040"/>
                  </a:lnTo>
                  <a:cubicBezTo>
                    <a:pt x="9454896" y="411353"/>
                    <a:pt x="9378950" y="485140"/>
                    <a:pt x="9285732" y="485140"/>
                  </a:cubicBezTo>
                  <a:lnTo>
                    <a:pt x="9285732" y="478790"/>
                  </a:lnTo>
                  <a:lnTo>
                    <a:pt x="9285732" y="485140"/>
                  </a:lnTo>
                  <a:lnTo>
                    <a:pt x="169164" y="485140"/>
                  </a:lnTo>
                  <a:lnTo>
                    <a:pt x="169164" y="478790"/>
                  </a:lnTo>
                  <a:lnTo>
                    <a:pt x="169164" y="485140"/>
                  </a:lnTo>
                  <a:cubicBezTo>
                    <a:pt x="75946" y="485140"/>
                    <a:pt x="0" y="411353"/>
                    <a:pt x="0" y="320040"/>
                  </a:cubicBezTo>
                  <a:lnTo>
                    <a:pt x="0" y="165100"/>
                  </a:lnTo>
                  <a:lnTo>
                    <a:pt x="6350" y="165100"/>
                  </a:lnTo>
                  <a:lnTo>
                    <a:pt x="0" y="165100"/>
                  </a:lnTo>
                  <a:moveTo>
                    <a:pt x="12700" y="165100"/>
                  </a:moveTo>
                  <a:lnTo>
                    <a:pt x="12700" y="320040"/>
                  </a:lnTo>
                  <a:lnTo>
                    <a:pt x="6350" y="320040"/>
                  </a:lnTo>
                  <a:lnTo>
                    <a:pt x="12700" y="320040"/>
                  </a:lnTo>
                  <a:cubicBezTo>
                    <a:pt x="12700" y="404114"/>
                    <a:pt x="82550" y="472440"/>
                    <a:pt x="169164" y="472440"/>
                  </a:cubicBezTo>
                  <a:lnTo>
                    <a:pt x="9285732" y="472440"/>
                  </a:lnTo>
                  <a:cubicBezTo>
                    <a:pt x="9372346" y="472440"/>
                    <a:pt x="9442196" y="403987"/>
                    <a:pt x="9442196" y="320040"/>
                  </a:cubicBezTo>
                  <a:lnTo>
                    <a:pt x="9442196" y="165100"/>
                  </a:lnTo>
                  <a:cubicBezTo>
                    <a:pt x="9442196" y="81026"/>
                    <a:pt x="9372346" y="12700"/>
                    <a:pt x="9285732" y="12700"/>
                  </a:cubicBezTo>
                  <a:lnTo>
                    <a:pt x="169164" y="12700"/>
                  </a:lnTo>
                  <a:lnTo>
                    <a:pt x="169164" y="6350"/>
                  </a:lnTo>
                  <a:lnTo>
                    <a:pt x="169164" y="12700"/>
                  </a:lnTo>
                  <a:cubicBezTo>
                    <a:pt x="82550" y="12700"/>
                    <a:pt x="12700" y="81153"/>
                    <a:pt x="12700" y="165100"/>
                  </a:cubicBezTo>
                  <a:close/>
                </a:path>
              </a:pathLst>
            </a:custGeom>
            <a:solidFill>
              <a:srgbClr val="B8C3DF"/>
            </a:solidFill>
          </p:spPr>
        </p:sp>
      </p:grpSp>
      <p:grpSp>
        <p:nvGrpSpPr>
          <p:cNvPr name="Group 33" id="33"/>
          <p:cNvGrpSpPr/>
          <p:nvPr/>
        </p:nvGrpSpPr>
        <p:grpSpPr>
          <a:xfrm rot="0">
            <a:off x="9321105" y="7422059"/>
            <a:ext cx="212377" cy="354360"/>
            <a:chOff x="0" y="0"/>
            <a:chExt cx="283170" cy="472480"/>
          </a:xfrm>
        </p:grpSpPr>
        <p:sp>
          <p:nvSpPr>
            <p:cNvPr name="Freeform 34" id="34"/>
            <p:cNvSpPr/>
            <p:nvPr/>
          </p:nvSpPr>
          <p:spPr>
            <a:xfrm flipH="false" flipV="false" rot="0">
              <a:off x="0" y="0"/>
              <a:ext cx="283210" cy="472440"/>
            </a:xfrm>
            <a:custGeom>
              <a:avLst/>
              <a:gdLst/>
              <a:ahLst/>
              <a:cxnLst/>
              <a:rect r="r" b="b" t="t" l="l"/>
              <a:pathLst>
                <a:path h="472440" w="283210">
                  <a:moveTo>
                    <a:pt x="0" y="141605"/>
                  </a:moveTo>
                  <a:cubicBezTo>
                    <a:pt x="0" y="63373"/>
                    <a:pt x="63373" y="0"/>
                    <a:pt x="141605" y="0"/>
                  </a:cubicBezTo>
                  <a:cubicBezTo>
                    <a:pt x="219837" y="0"/>
                    <a:pt x="283210" y="63373"/>
                    <a:pt x="283210" y="141605"/>
                  </a:cubicBezTo>
                  <a:lnTo>
                    <a:pt x="283210" y="330835"/>
                  </a:lnTo>
                  <a:cubicBezTo>
                    <a:pt x="283210" y="409067"/>
                    <a:pt x="219837" y="472440"/>
                    <a:pt x="141605" y="472440"/>
                  </a:cubicBezTo>
                  <a:cubicBezTo>
                    <a:pt x="63373" y="472440"/>
                    <a:pt x="0" y="409067"/>
                    <a:pt x="0" y="330835"/>
                  </a:cubicBezTo>
                  <a:close/>
                </a:path>
              </a:pathLst>
            </a:custGeom>
            <a:solidFill>
              <a:srgbClr val="2979FF"/>
            </a:solidFill>
          </p:spPr>
        </p:sp>
      </p:grpSp>
      <p:sp>
        <p:nvSpPr>
          <p:cNvPr name="TextBox 35" id="35"/>
          <p:cNvSpPr txBox="true"/>
          <p:nvPr/>
        </p:nvSpPr>
        <p:spPr>
          <a:xfrm rot="0">
            <a:off x="16615321" y="7469684"/>
            <a:ext cx="680443" cy="365125"/>
          </a:xfrm>
          <a:prstGeom prst="rect">
            <a:avLst/>
          </a:prstGeom>
        </p:spPr>
        <p:txBody>
          <a:bodyPr anchor="t" rtlCol="false" tIns="0" lIns="0" bIns="0" rIns="0">
            <a:spAutoFit/>
          </a:bodyPr>
          <a:lstStyle/>
          <a:p>
            <a:pPr algn="l">
              <a:lnSpc>
                <a:spcPts val="2750"/>
              </a:lnSpc>
            </a:pPr>
            <a:r>
              <a:rPr lang="en-US" sz="2750">
                <a:solidFill>
                  <a:srgbClr val="FFFFFF"/>
                </a:solidFill>
                <a:latin typeface="Montserrat"/>
                <a:ea typeface="Montserrat"/>
                <a:cs typeface="Montserrat"/>
                <a:sym typeface="Montserrat"/>
              </a:rPr>
              <a:t>-3%</a:t>
            </a:r>
          </a:p>
        </p:txBody>
      </p:sp>
      <p:sp>
        <p:nvSpPr>
          <p:cNvPr name="TextBox 36" id="36"/>
          <p:cNvSpPr txBox="true"/>
          <p:nvPr/>
        </p:nvSpPr>
        <p:spPr>
          <a:xfrm rot="0">
            <a:off x="9321105" y="8111579"/>
            <a:ext cx="3544044" cy="430212"/>
          </a:xfrm>
          <a:prstGeom prst="rect">
            <a:avLst/>
          </a:prstGeom>
        </p:spPr>
        <p:txBody>
          <a:bodyPr anchor="t" rtlCol="false" tIns="0" lIns="0" bIns="0" rIns="0">
            <a:spAutoFit/>
          </a:bodyPr>
          <a:lstStyle/>
          <a:p>
            <a:pPr algn="l">
              <a:lnSpc>
                <a:spcPts val="3437"/>
              </a:lnSpc>
            </a:pPr>
            <a:r>
              <a:rPr lang="en-US" sz="2750">
                <a:solidFill>
                  <a:srgbClr val="FFFFFF"/>
                </a:solidFill>
                <a:latin typeface="Montserrat"/>
                <a:ea typeface="Montserrat"/>
                <a:cs typeface="Montserrat"/>
                <a:sym typeface="Montserrat"/>
              </a:rPr>
              <a:t>EBITDA Margin</a:t>
            </a:r>
          </a:p>
        </p:txBody>
      </p:sp>
      <p:sp>
        <p:nvSpPr>
          <p:cNvPr name="TextBox 37" id="37"/>
          <p:cNvSpPr txBox="true"/>
          <p:nvPr/>
        </p:nvSpPr>
        <p:spPr>
          <a:xfrm rot="0">
            <a:off x="9321105" y="8657927"/>
            <a:ext cx="7974658" cy="414337"/>
          </a:xfrm>
          <a:prstGeom prst="rect">
            <a:avLst/>
          </a:prstGeom>
        </p:spPr>
        <p:txBody>
          <a:bodyPr anchor="t" rtlCol="false" tIns="0" lIns="0" bIns="0" rIns="0">
            <a:spAutoFit/>
          </a:bodyPr>
          <a:lstStyle/>
          <a:p>
            <a:pPr algn="l">
              <a:lnSpc>
                <a:spcPts val="3562"/>
              </a:lnSpc>
            </a:pPr>
            <a:r>
              <a:rPr lang="en-US" sz="2187">
                <a:solidFill>
                  <a:srgbClr val="B0BEC5"/>
                </a:solidFill>
                <a:latin typeface="Montserrat"/>
                <a:ea typeface="Montserrat"/>
                <a:cs typeface="Montserrat"/>
                <a:sym typeface="Montserrat"/>
              </a:rPr>
              <a:t>Improved profitability</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24309"/>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1097913" y="413594"/>
            <a:ext cx="13935993" cy="1096962"/>
          </a:xfrm>
          <a:prstGeom prst="rect">
            <a:avLst/>
          </a:prstGeom>
        </p:spPr>
        <p:txBody>
          <a:bodyPr anchor="t" rtlCol="false" tIns="0" lIns="0" bIns="0" rIns="0">
            <a:spAutoFit/>
          </a:bodyPr>
          <a:lstStyle/>
          <a:p>
            <a:pPr algn="l">
              <a:lnSpc>
                <a:spcPts val="6437"/>
              </a:lnSpc>
            </a:pPr>
            <a:r>
              <a:rPr lang="en-US" sz="5187">
                <a:solidFill>
                  <a:srgbClr val="FFD600"/>
                </a:solidFill>
                <a:latin typeface="Prachason Neue Expanded"/>
                <a:ea typeface="Prachason Neue Expanded"/>
                <a:cs typeface="Prachason Neue Expanded"/>
                <a:sym typeface="Prachason Neue Expanded"/>
              </a:rPr>
              <a:t>SWOT Analysis: Strategic Outlook</a:t>
            </a:r>
          </a:p>
        </p:txBody>
      </p:sp>
      <p:sp>
        <p:nvSpPr>
          <p:cNvPr name="TextBox 5" id="5"/>
          <p:cNvSpPr txBox="true"/>
          <p:nvPr/>
        </p:nvSpPr>
        <p:spPr>
          <a:xfrm rot="0">
            <a:off x="1019175" y="2050554"/>
            <a:ext cx="3299669" cy="538511"/>
          </a:xfrm>
          <a:prstGeom prst="rect">
            <a:avLst/>
          </a:prstGeom>
        </p:spPr>
        <p:txBody>
          <a:bodyPr anchor="t" rtlCol="false" tIns="0" lIns="0" bIns="0" rIns="0">
            <a:spAutoFit/>
          </a:bodyPr>
          <a:lstStyle/>
          <a:p>
            <a:pPr algn="l">
              <a:lnSpc>
                <a:spcPts val="3109"/>
              </a:lnSpc>
            </a:pPr>
            <a:r>
              <a:rPr lang="en-US" sz="2499">
                <a:solidFill>
                  <a:srgbClr val="FFFFFF"/>
                </a:solidFill>
                <a:latin typeface="Prachason Neue Expanded"/>
                <a:ea typeface="Prachason Neue Expanded"/>
                <a:cs typeface="Prachason Neue Expanded"/>
                <a:sym typeface="Prachason Neue Expanded"/>
              </a:rPr>
              <a:t>Strengths</a:t>
            </a:r>
          </a:p>
        </p:txBody>
      </p:sp>
      <p:sp>
        <p:nvSpPr>
          <p:cNvPr name="TextBox 6" id="6"/>
          <p:cNvSpPr txBox="true"/>
          <p:nvPr/>
        </p:nvSpPr>
        <p:spPr>
          <a:xfrm rot="0">
            <a:off x="923925" y="2688729"/>
            <a:ext cx="7898160" cy="931863"/>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Integrated ecosystem: fitness, nutrition, mental health, diagnostics</a:t>
            </a:r>
          </a:p>
        </p:txBody>
      </p:sp>
      <p:sp>
        <p:nvSpPr>
          <p:cNvPr name="TextBox 7" id="7"/>
          <p:cNvSpPr txBox="true"/>
          <p:nvPr/>
        </p:nvSpPr>
        <p:spPr>
          <a:xfrm rot="0">
            <a:off x="923925" y="3625751"/>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Strong digital platform with personalization</a:t>
            </a:r>
          </a:p>
        </p:txBody>
      </p:sp>
      <p:sp>
        <p:nvSpPr>
          <p:cNvPr name="TextBox 8" id="8"/>
          <p:cNvSpPr txBox="true"/>
          <p:nvPr/>
        </p:nvSpPr>
        <p:spPr>
          <a:xfrm rot="0">
            <a:off x="923925" y="4233764"/>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Significant urban presence</a:t>
            </a:r>
          </a:p>
        </p:txBody>
      </p:sp>
      <p:sp>
        <p:nvSpPr>
          <p:cNvPr name="TextBox 9" id="9"/>
          <p:cNvSpPr txBox="true"/>
          <p:nvPr/>
        </p:nvSpPr>
        <p:spPr>
          <a:xfrm rot="0">
            <a:off x="923925" y="4811415"/>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Backed by prominent investors (Zomato, Tata Digital)</a:t>
            </a:r>
          </a:p>
        </p:txBody>
      </p:sp>
      <p:sp>
        <p:nvSpPr>
          <p:cNvPr name="TextBox 10" id="10"/>
          <p:cNvSpPr txBox="true"/>
          <p:nvPr/>
        </p:nvSpPr>
        <p:spPr>
          <a:xfrm rot="0">
            <a:off x="9475440" y="2060079"/>
            <a:ext cx="3299669" cy="538162"/>
          </a:xfrm>
          <a:prstGeom prst="rect">
            <a:avLst/>
          </a:prstGeom>
        </p:spPr>
        <p:txBody>
          <a:bodyPr anchor="t" rtlCol="false" tIns="0" lIns="0" bIns="0" rIns="0">
            <a:spAutoFit/>
          </a:bodyPr>
          <a:lstStyle/>
          <a:p>
            <a:pPr algn="l">
              <a:lnSpc>
                <a:spcPts val="3187"/>
              </a:lnSpc>
            </a:pPr>
            <a:r>
              <a:rPr lang="en-US" sz="2562">
                <a:solidFill>
                  <a:srgbClr val="FFFFFF"/>
                </a:solidFill>
                <a:latin typeface="Prachason Neue Expanded"/>
                <a:ea typeface="Prachason Neue Expanded"/>
                <a:cs typeface="Prachason Neue Expanded"/>
                <a:sym typeface="Prachason Neue Expanded"/>
              </a:rPr>
              <a:t>Weaknesses</a:t>
            </a:r>
          </a:p>
        </p:txBody>
      </p:sp>
      <p:sp>
        <p:nvSpPr>
          <p:cNvPr name="TextBox 11" id="11"/>
          <p:cNvSpPr txBox="true"/>
          <p:nvPr/>
        </p:nvSpPr>
        <p:spPr>
          <a:xfrm rot="0">
            <a:off x="9475440" y="2688729"/>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High operational expenditure from physical centers &amp; kitchens</a:t>
            </a:r>
          </a:p>
        </p:txBody>
      </p:sp>
      <p:sp>
        <p:nvSpPr>
          <p:cNvPr name="TextBox 12" id="12"/>
          <p:cNvSpPr txBox="true"/>
          <p:nvPr/>
        </p:nvSpPr>
        <p:spPr>
          <a:xfrm rot="0">
            <a:off x="9465915" y="3313014"/>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Inconsistent customer service and trainer quality</a:t>
            </a:r>
          </a:p>
        </p:txBody>
      </p:sp>
      <p:sp>
        <p:nvSpPr>
          <p:cNvPr name="TextBox 13" id="13"/>
          <p:cNvSpPr txBox="true"/>
          <p:nvPr/>
        </p:nvSpPr>
        <p:spPr>
          <a:xfrm rot="0">
            <a:off x="9475440" y="4047034"/>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Overcrowding and diluted quality in some branches</a:t>
            </a:r>
          </a:p>
        </p:txBody>
      </p:sp>
      <p:sp>
        <p:nvSpPr>
          <p:cNvPr name="TextBox 14" id="14"/>
          <p:cNvSpPr txBox="true"/>
          <p:nvPr/>
        </p:nvSpPr>
        <p:spPr>
          <a:xfrm rot="0">
            <a:off x="9475440" y="4655046"/>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High, albeit narrowing, losses (~₹535 Cr)</a:t>
            </a:r>
          </a:p>
        </p:txBody>
      </p:sp>
      <p:grpSp>
        <p:nvGrpSpPr>
          <p:cNvPr name="Group 15" id="15"/>
          <p:cNvGrpSpPr/>
          <p:nvPr/>
        </p:nvGrpSpPr>
        <p:grpSpPr>
          <a:xfrm rot="0">
            <a:off x="923925" y="5798557"/>
            <a:ext cx="16440150" cy="42416"/>
            <a:chOff x="0" y="0"/>
            <a:chExt cx="21920200" cy="56555"/>
          </a:xfrm>
        </p:grpSpPr>
        <p:sp>
          <p:nvSpPr>
            <p:cNvPr name="Freeform 16" id="16"/>
            <p:cNvSpPr/>
            <p:nvPr/>
          </p:nvSpPr>
          <p:spPr>
            <a:xfrm flipH="false" flipV="false" rot="0">
              <a:off x="0" y="0"/>
              <a:ext cx="21920200" cy="56515"/>
            </a:xfrm>
            <a:custGeom>
              <a:avLst/>
              <a:gdLst/>
              <a:ahLst/>
              <a:cxnLst/>
              <a:rect r="r" b="b" t="t" l="l"/>
              <a:pathLst>
                <a:path h="56515" w="21920200">
                  <a:moveTo>
                    <a:pt x="0" y="0"/>
                  </a:moveTo>
                  <a:lnTo>
                    <a:pt x="21920200" y="0"/>
                  </a:lnTo>
                  <a:lnTo>
                    <a:pt x="21920200" y="56515"/>
                  </a:lnTo>
                  <a:lnTo>
                    <a:pt x="0" y="56515"/>
                  </a:lnTo>
                  <a:close/>
                </a:path>
              </a:pathLst>
            </a:custGeom>
            <a:solidFill>
              <a:srgbClr val="FFFFFF">
                <a:alpha val="24706"/>
              </a:srgbClr>
            </a:solidFill>
          </p:spPr>
        </p:sp>
      </p:grpSp>
      <p:sp>
        <p:nvSpPr>
          <p:cNvPr name="TextBox 17" id="17"/>
          <p:cNvSpPr txBox="true"/>
          <p:nvPr/>
        </p:nvSpPr>
        <p:spPr>
          <a:xfrm rot="0">
            <a:off x="923925" y="6249292"/>
            <a:ext cx="3299669" cy="538162"/>
          </a:xfrm>
          <a:prstGeom prst="rect">
            <a:avLst/>
          </a:prstGeom>
        </p:spPr>
        <p:txBody>
          <a:bodyPr anchor="t" rtlCol="false" tIns="0" lIns="0" bIns="0" rIns="0">
            <a:spAutoFit/>
          </a:bodyPr>
          <a:lstStyle/>
          <a:p>
            <a:pPr algn="l">
              <a:lnSpc>
                <a:spcPts val="3187"/>
              </a:lnSpc>
            </a:pPr>
            <a:r>
              <a:rPr lang="en-US" sz="2562">
                <a:solidFill>
                  <a:srgbClr val="FFFFFF"/>
                </a:solidFill>
                <a:latin typeface="Prachason Neue Expanded"/>
                <a:ea typeface="Prachason Neue Expanded"/>
                <a:cs typeface="Prachason Neue Expanded"/>
                <a:sym typeface="Prachason Neue Expanded"/>
              </a:rPr>
              <a:t>Opportunities</a:t>
            </a:r>
          </a:p>
        </p:txBody>
      </p:sp>
      <p:sp>
        <p:nvSpPr>
          <p:cNvPr name="TextBox 18" id="18"/>
          <p:cNvSpPr txBox="true"/>
          <p:nvPr/>
        </p:nvSpPr>
        <p:spPr>
          <a:xfrm rot="0">
            <a:off x="923925" y="6877942"/>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Expansion into underserved Tier-2/3 cities and campuses</a:t>
            </a:r>
          </a:p>
        </p:txBody>
      </p:sp>
      <p:sp>
        <p:nvSpPr>
          <p:cNvPr name="TextBox 19" id="19"/>
          <p:cNvSpPr txBox="true"/>
          <p:nvPr/>
        </p:nvSpPr>
        <p:spPr>
          <a:xfrm rot="0">
            <a:off x="923925" y="7519144"/>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Targeting new demographics (Gen-X, older adults)</a:t>
            </a:r>
          </a:p>
        </p:txBody>
      </p:sp>
      <p:sp>
        <p:nvSpPr>
          <p:cNvPr name="TextBox 20" id="20"/>
          <p:cNvSpPr txBox="true"/>
          <p:nvPr/>
        </p:nvSpPr>
        <p:spPr>
          <a:xfrm rot="0">
            <a:off x="923925" y="8160345"/>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Leveraging community initiatives and franchise models</a:t>
            </a:r>
          </a:p>
        </p:txBody>
      </p:sp>
      <p:sp>
        <p:nvSpPr>
          <p:cNvPr name="TextBox 21" id="21"/>
          <p:cNvSpPr txBox="true"/>
          <p:nvPr/>
        </p:nvSpPr>
        <p:spPr>
          <a:xfrm rot="0">
            <a:off x="9475440" y="6249292"/>
            <a:ext cx="3299669" cy="538162"/>
          </a:xfrm>
          <a:prstGeom prst="rect">
            <a:avLst/>
          </a:prstGeom>
        </p:spPr>
        <p:txBody>
          <a:bodyPr anchor="t" rtlCol="false" tIns="0" lIns="0" bIns="0" rIns="0">
            <a:spAutoFit/>
          </a:bodyPr>
          <a:lstStyle/>
          <a:p>
            <a:pPr algn="l">
              <a:lnSpc>
                <a:spcPts val="3187"/>
              </a:lnSpc>
            </a:pPr>
            <a:r>
              <a:rPr lang="en-US" sz="2562">
                <a:solidFill>
                  <a:srgbClr val="FFFFFF"/>
                </a:solidFill>
                <a:latin typeface="Prachason Neue Expanded"/>
                <a:ea typeface="Prachason Neue Expanded"/>
                <a:cs typeface="Prachason Neue Expanded"/>
                <a:sym typeface="Prachason Neue Expanded"/>
              </a:rPr>
              <a:t>Threats</a:t>
            </a:r>
          </a:p>
        </p:txBody>
      </p:sp>
      <p:sp>
        <p:nvSpPr>
          <p:cNvPr name="TextBox 22" id="22"/>
          <p:cNvSpPr txBox="true"/>
          <p:nvPr/>
        </p:nvSpPr>
        <p:spPr>
          <a:xfrm rot="0">
            <a:off x="9475440" y="6877942"/>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Intense competition from Decathlon, free content, and apps</a:t>
            </a:r>
          </a:p>
        </p:txBody>
      </p:sp>
      <p:sp>
        <p:nvSpPr>
          <p:cNvPr name="TextBox 23" id="23"/>
          <p:cNvSpPr txBox="true"/>
          <p:nvPr/>
        </p:nvSpPr>
        <p:spPr>
          <a:xfrm rot="0">
            <a:off x="9475440" y="7476430"/>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Regulatory hurdles in telemedicine</a:t>
            </a:r>
          </a:p>
        </p:txBody>
      </p:sp>
      <p:sp>
        <p:nvSpPr>
          <p:cNvPr name="TextBox 24" id="24"/>
          <p:cNvSpPr txBox="true"/>
          <p:nvPr/>
        </p:nvSpPr>
        <p:spPr>
          <a:xfrm rot="0">
            <a:off x="9475440" y="8160345"/>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Challenges in customer retention</a:t>
            </a:r>
          </a:p>
        </p:txBody>
      </p:sp>
      <p:sp>
        <p:nvSpPr>
          <p:cNvPr name="TextBox 25" id="25"/>
          <p:cNvSpPr txBox="true"/>
          <p:nvPr/>
        </p:nvSpPr>
        <p:spPr>
          <a:xfrm rot="0">
            <a:off x="9475440" y="8844260"/>
            <a:ext cx="7898160" cy="512762"/>
          </a:xfrm>
          <a:prstGeom prst="rect">
            <a:avLst/>
          </a:prstGeom>
        </p:spPr>
        <p:txBody>
          <a:bodyPr anchor="t" rtlCol="false" tIns="0" lIns="0" bIns="0" rIns="0">
            <a:spAutoFit/>
          </a:bodyPr>
          <a:lstStyle/>
          <a:p>
            <a:pPr algn="l" marL="311051" indent="-155525" lvl="1">
              <a:lnSpc>
                <a:spcPts val="3312"/>
              </a:lnSpc>
              <a:buFont typeface="Arial"/>
              <a:buChar char="•"/>
            </a:pPr>
            <a:r>
              <a:rPr lang="en-US" sz="2062">
                <a:solidFill>
                  <a:srgbClr val="B0BEC5"/>
                </a:solidFill>
                <a:latin typeface="Prachason Neue"/>
                <a:ea typeface="Prachason Neue"/>
                <a:cs typeface="Prachason Neue"/>
                <a:sym typeface="Prachason Neue"/>
              </a:rPr>
              <a:t>Market saturation and service quality risks</a:t>
            </a:r>
          </a:p>
        </p:txBody>
      </p:sp>
      <p:grpSp>
        <p:nvGrpSpPr>
          <p:cNvPr name="Group 26" id="26"/>
          <p:cNvGrpSpPr/>
          <p:nvPr/>
        </p:nvGrpSpPr>
        <p:grpSpPr>
          <a:xfrm rot="-5400000">
            <a:off x="316483" y="10526839"/>
            <a:ext cx="16671735" cy="43014"/>
            <a:chOff x="0" y="0"/>
            <a:chExt cx="21920200" cy="56555"/>
          </a:xfrm>
        </p:grpSpPr>
        <p:sp>
          <p:nvSpPr>
            <p:cNvPr name="Freeform 27" id="27"/>
            <p:cNvSpPr/>
            <p:nvPr/>
          </p:nvSpPr>
          <p:spPr>
            <a:xfrm flipH="false" flipV="false" rot="0">
              <a:off x="0" y="0"/>
              <a:ext cx="21920200" cy="56515"/>
            </a:xfrm>
            <a:custGeom>
              <a:avLst/>
              <a:gdLst/>
              <a:ahLst/>
              <a:cxnLst/>
              <a:rect r="r" b="b" t="t" l="l"/>
              <a:pathLst>
                <a:path h="56515" w="21920200">
                  <a:moveTo>
                    <a:pt x="0" y="0"/>
                  </a:moveTo>
                  <a:lnTo>
                    <a:pt x="21920200" y="0"/>
                  </a:lnTo>
                  <a:lnTo>
                    <a:pt x="21920200" y="56515"/>
                  </a:lnTo>
                  <a:lnTo>
                    <a:pt x="0" y="56515"/>
                  </a:lnTo>
                  <a:close/>
                </a:path>
              </a:pathLst>
            </a:custGeom>
            <a:solidFill>
              <a:srgbClr val="FFFFFF">
                <a:alpha val="24706"/>
              </a:srgbClr>
            </a:solidFill>
          </p:spPr>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24309"/>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3204501" y="3423635"/>
            <a:ext cx="11878998" cy="2668205"/>
          </a:xfrm>
          <a:prstGeom prst="rect">
            <a:avLst/>
          </a:prstGeom>
        </p:spPr>
        <p:txBody>
          <a:bodyPr anchor="t" rtlCol="false" tIns="0" lIns="0" bIns="0" rIns="0">
            <a:spAutoFit/>
          </a:bodyPr>
          <a:lstStyle/>
          <a:p>
            <a:pPr algn="l">
              <a:lnSpc>
                <a:spcPts val="15600"/>
              </a:lnSpc>
            </a:pPr>
            <a:r>
              <a:rPr lang="en-US" sz="12571">
                <a:solidFill>
                  <a:srgbClr val="FFD600"/>
                </a:solidFill>
                <a:latin typeface="Prachason Neue Expanded"/>
                <a:ea typeface="Prachason Neue Expanded"/>
                <a:cs typeface="Prachason Neue Expanded"/>
                <a:sym typeface="Prachason Neue Expanded"/>
              </a:rPr>
              <a:t>Current 4Ps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TextBox 4" id="4"/>
          <p:cNvSpPr txBox="true"/>
          <p:nvPr/>
        </p:nvSpPr>
        <p:spPr>
          <a:xfrm rot="0">
            <a:off x="992237" y="1191220"/>
            <a:ext cx="14045505" cy="1185862"/>
          </a:xfrm>
          <a:prstGeom prst="rect">
            <a:avLst/>
          </a:prstGeom>
        </p:spPr>
        <p:txBody>
          <a:bodyPr anchor="t" rtlCol="false" tIns="0" lIns="0" bIns="0" rIns="0">
            <a:spAutoFit/>
          </a:bodyPr>
          <a:lstStyle/>
          <a:p>
            <a:pPr algn="l">
              <a:lnSpc>
                <a:spcPts val="6937"/>
              </a:lnSpc>
            </a:pPr>
            <a:r>
              <a:rPr lang="en-US" sz="5562">
                <a:solidFill>
                  <a:srgbClr val="FFD600"/>
                </a:solidFill>
                <a:latin typeface="Prachason Neue Expanded"/>
                <a:ea typeface="Prachason Neue Expanded"/>
                <a:cs typeface="Prachason Neue Expanded"/>
                <a:sym typeface="Prachason Neue Expanded"/>
              </a:rPr>
              <a:t>Current </a:t>
            </a:r>
            <a:r>
              <a:rPr lang="en-US" sz="5562">
                <a:solidFill>
                  <a:srgbClr val="FFD600"/>
                </a:solidFill>
                <a:latin typeface="Prachason Neue Expanded"/>
                <a:ea typeface="Prachason Neue Expanded"/>
                <a:cs typeface="Prachason Neue Expanded"/>
                <a:sym typeface="Prachason Neue Expanded"/>
              </a:rPr>
              <a:t>Product Strategy</a:t>
            </a:r>
          </a:p>
        </p:txBody>
      </p:sp>
      <p:sp>
        <p:nvSpPr>
          <p:cNvPr name="TextBox 5" id="5"/>
          <p:cNvSpPr txBox="true"/>
          <p:nvPr/>
        </p:nvSpPr>
        <p:spPr>
          <a:xfrm rot="0">
            <a:off x="992237" y="2777579"/>
            <a:ext cx="16303526" cy="985838"/>
          </a:xfrm>
          <a:prstGeom prst="rect">
            <a:avLst/>
          </a:prstGeom>
        </p:spPr>
        <p:txBody>
          <a:bodyPr anchor="t" rtlCol="false" tIns="0" lIns="0" bIns="0" rIns="0">
            <a:spAutoFit/>
          </a:bodyPr>
          <a:lstStyle/>
          <a:p>
            <a:pPr algn="l">
              <a:lnSpc>
                <a:spcPts val="3562"/>
              </a:lnSpc>
            </a:pPr>
            <a:r>
              <a:rPr lang="en-US" sz="2187">
                <a:solidFill>
                  <a:srgbClr val="FFFFFF"/>
                </a:solidFill>
                <a:latin typeface="Prachason Neue"/>
                <a:ea typeface="Prachason Neue"/>
                <a:cs typeface="Prachason Neue"/>
                <a:sym typeface="Prachason Neue"/>
              </a:rPr>
              <a:t>Cult.fit's product strategy revolves around a comprehensive, multi-service ecosystem designed for holistic well-being. This includes integrated offerings beyond just fitness.</a:t>
            </a:r>
          </a:p>
        </p:txBody>
      </p:sp>
      <p:grpSp>
        <p:nvGrpSpPr>
          <p:cNvPr name="Group 6" id="6"/>
          <p:cNvGrpSpPr>
            <a:grpSpLocks noChangeAspect="true"/>
          </p:cNvGrpSpPr>
          <p:nvPr/>
        </p:nvGrpSpPr>
        <p:grpSpPr>
          <a:xfrm rot="0">
            <a:off x="992238" y="4213324"/>
            <a:ext cx="708720" cy="708720"/>
            <a:chOff x="0" y="0"/>
            <a:chExt cx="944960" cy="944960"/>
          </a:xfrm>
        </p:grpSpPr>
        <p:sp>
          <p:nvSpPr>
            <p:cNvPr name="Freeform 7" id="7" descr="preencoded.png"/>
            <p:cNvSpPr/>
            <p:nvPr/>
          </p:nvSpPr>
          <p:spPr>
            <a:xfrm flipH="false" flipV="false" rot="0">
              <a:off x="0" y="0"/>
              <a:ext cx="945007" cy="945007"/>
            </a:xfrm>
            <a:custGeom>
              <a:avLst/>
              <a:gdLst/>
              <a:ahLst/>
              <a:cxnLst/>
              <a:rect r="r" b="b" t="t" l="l"/>
              <a:pathLst>
                <a:path h="945007" w="945007">
                  <a:moveTo>
                    <a:pt x="0" y="0"/>
                  </a:moveTo>
                  <a:lnTo>
                    <a:pt x="945007" y="0"/>
                  </a:lnTo>
                  <a:lnTo>
                    <a:pt x="945007" y="945007"/>
                  </a:lnTo>
                  <a:lnTo>
                    <a:pt x="0" y="945007"/>
                  </a:lnTo>
                  <a:lnTo>
                    <a:pt x="0" y="0"/>
                  </a:lnTo>
                  <a:close/>
                </a:path>
              </a:pathLst>
            </a:custGeom>
            <a:blipFill>
              <a:blip r:embed="rId3"/>
              <a:stretch>
                <a:fillRect l="0" t="0" r="4" b="4"/>
              </a:stretch>
            </a:blipFill>
          </p:spPr>
        </p:sp>
      </p:grpSp>
      <p:sp>
        <p:nvSpPr>
          <p:cNvPr name="TextBox 8" id="8"/>
          <p:cNvSpPr txBox="true"/>
          <p:nvPr/>
        </p:nvSpPr>
        <p:spPr>
          <a:xfrm rot="0">
            <a:off x="2055316" y="4362599"/>
            <a:ext cx="3544044" cy="461962"/>
          </a:xfrm>
          <a:prstGeom prst="rect">
            <a:avLst/>
          </a:prstGeom>
        </p:spPr>
        <p:txBody>
          <a:bodyPr anchor="t" rtlCol="false" tIns="0" lIns="0" bIns="0" rIns="0">
            <a:spAutoFit/>
          </a:bodyPr>
          <a:lstStyle/>
          <a:p>
            <a:pPr algn="l">
              <a:lnSpc>
                <a:spcPts val="3437"/>
              </a:lnSpc>
            </a:pPr>
            <a:r>
              <a:rPr lang="en-US" sz="2750">
                <a:solidFill>
                  <a:srgbClr val="FFFFFF"/>
                </a:solidFill>
                <a:latin typeface="Alexandria"/>
                <a:ea typeface="Alexandria"/>
                <a:cs typeface="Alexandria"/>
                <a:sym typeface="Alexandria"/>
              </a:rPr>
              <a:t>Cult.fit</a:t>
            </a:r>
          </a:p>
        </p:txBody>
      </p:sp>
      <p:sp>
        <p:nvSpPr>
          <p:cNvPr name="TextBox 9" id="9"/>
          <p:cNvSpPr txBox="true"/>
          <p:nvPr/>
        </p:nvSpPr>
        <p:spPr>
          <a:xfrm rot="0">
            <a:off x="2055316" y="4785122"/>
            <a:ext cx="4135190" cy="985838"/>
          </a:xfrm>
          <a:prstGeom prst="rect">
            <a:avLst/>
          </a:prstGeom>
        </p:spPr>
        <p:txBody>
          <a:bodyPr anchor="t" rtlCol="false" tIns="0" lIns="0" bIns="0" rIns="0">
            <a:spAutoFit/>
          </a:bodyPr>
          <a:lstStyle/>
          <a:p>
            <a:pPr algn="l">
              <a:lnSpc>
                <a:spcPts val="3562"/>
              </a:lnSpc>
            </a:pPr>
            <a:r>
              <a:rPr lang="en-US" sz="2187">
                <a:solidFill>
                  <a:srgbClr val="B0BEC5"/>
                </a:solidFill>
                <a:latin typeface="Prachason Neue"/>
                <a:ea typeface="Prachason Neue"/>
                <a:cs typeface="Prachason Neue"/>
                <a:sym typeface="Prachason Neue"/>
              </a:rPr>
              <a:t>Core fitness programs and studio access.</a:t>
            </a:r>
          </a:p>
        </p:txBody>
      </p:sp>
      <p:grpSp>
        <p:nvGrpSpPr>
          <p:cNvPr name="Group 10" id="10"/>
          <p:cNvGrpSpPr>
            <a:grpSpLocks noChangeAspect="true"/>
          </p:cNvGrpSpPr>
          <p:nvPr/>
        </p:nvGrpSpPr>
        <p:grpSpPr>
          <a:xfrm rot="0">
            <a:off x="6544866" y="4213324"/>
            <a:ext cx="708720" cy="708720"/>
            <a:chOff x="0" y="0"/>
            <a:chExt cx="944960" cy="944960"/>
          </a:xfrm>
        </p:grpSpPr>
        <p:sp>
          <p:nvSpPr>
            <p:cNvPr name="Freeform 11" id="11" descr="preencoded.png"/>
            <p:cNvSpPr/>
            <p:nvPr/>
          </p:nvSpPr>
          <p:spPr>
            <a:xfrm flipH="false" flipV="false" rot="0">
              <a:off x="0" y="0"/>
              <a:ext cx="945007" cy="945007"/>
            </a:xfrm>
            <a:custGeom>
              <a:avLst/>
              <a:gdLst/>
              <a:ahLst/>
              <a:cxnLst/>
              <a:rect r="r" b="b" t="t" l="l"/>
              <a:pathLst>
                <a:path h="945007" w="945007">
                  <a:moveTo>
                    <a:pt x="0" y="0"/>
                  </a:moveTo>
                  <a:lnTo>
                    <a:pt x="945007" y="0"/>
                  </a:lnTo>
                  <a:lnTo>
                    <a:pt x="945007" y="945007"/>
                  </a:lnTo>
                  <a:lnTo>
                    <a:pt x="0" y="945007"/>
                  </a:lnTo>
                  <a:lnTo>
                    <a:pt x="0" y="0"/>
                  </a:lnTo>
                  <a:close/>
                </a:path>
              </a:pathLst>
            </a:custGeom>
            <a:blipFill>
              <a:blip r:embed="rId4"/>
              <a:stretch>
                <a:fillRect l="0" t="0" r="4" b="4"/>
              </a:stretch>
            </a:blipFill>
          </p:spPr>
        </p:sp>
      </p:grpSp>
      <p:sp>
        <p:nvSpPr>
          <p:cNvPr name="TextBox 12" id="12"/>
          <p:cNvSpPr txBox="true"/>
          <p:nvPr/>
        </p:nvSpPr>
        <p:spPr>
          <a:xfrm rot="0">
            <a:off x="7607945" y="4362599"/>
            <a:ext cx="3544044" cy="461962"/>
          </a:xfrm>
          <a:prstGeom prst="rect">
            <a:avLst/>
          </a:prstGeom>
        </p:spPr>
        <p:txBody>
          <a:bodyPr anchor="t" rtlCol="false" tIns="0" lIns="0" bIns="0" rIns="0">
            <a:spAutoFit/>
          </a:bodyPr>
          <a:lstStyle/>
          <a:p>
            <a:pPr algn="l">
              <a:lnSpc>
                <a:spcPts val="3437"/>
              </a:lnSpc>
            </a:pPr>
            <a:r>
              <a:rPr lang="en-US" sz="2750">
                <a:solidFill>
                  <a:srgbClr val="FFFFFF"/>
                </a:solidFill>
                <a:latin typeface="Alexandria"/>
                <a:ea typeface="Alexandria"/>
                <a:cs typeface="Alexandria"/>
                <a:sym typeface="Alexandria"/>
              </a:rPr>
              <a:t>Mind.fit</a:t>
            </a:r>
          </a:p>
        </p:txBody>
      </p:sp>
      <p:sp>
        <p:nvSpPr>
          <p:cNvPr name="TextBox 13" id="13"/>
          <p:cNvSpPr txBox="true"/>
          <p:nvPr/>
        </p:nvSpPr>
        <p:spPr>
          <a:xfrm rot="0">
            <a:off x="7607945" y="4785122"/>
            <a:ext cx="4135190" cy="985838"/>
          </a:xfrm>
          <a:prstGeom prst="rect">
            <a:avLst/>
          </a:prstGeom>
        </p:spPr>
        <p:txBody>
          <a:bodyPr anchor="t" rtlCol="false" tIns="0" lIns="0" bIns="0" rIns="0">
            <a:spAutoFit/>
          </a:bodyPr>
          <a:lstStyle/>
          <a:p>
            <a:pPr algn="l">
              <a:lnSpc>
                <a:spcPts val="3562"/>
              </a:lnSpc>
            </a:pPr>
            <a:r>
              <a:rPr lang="en-US" sz="2187">
                <a:solidFill>
                  <a:srgbClr val="B0BEC5"/>
                </a:solidFill>
                <a:latin typeface="Prachason Neue"/>
                <a:ea typeface="Prachason Neue"/>
                <a:cs typeface="Prachason Neue"/>
                <a:sym typeface="Prachason Neue"/>
              </a:rPr>
              <a:t>Mental well-being and mindfulness sessions.</a:t>
            </a:r>
          </a:p>
        </p:txBody>
      </p:sp>
      <p:grpSp>
        <p:nvGrpSpPr>
          <p:cNvPr name="Group 14" id="14"/>
          <p:cNvGrpSpPr>
            <a:grpSpLocks noChangeAspect="true"/>
          </p:cNvGrpSpPr>
          <p:nvPr/>
        </p:nvGrpSpPr>
        <p:grpSpPr>
          <a:xfrm rot="0">
            <a:off x="12097494" y="4213324"/>
            <a:ext cx="708720" cy="708720"/>
            <a:chOff x="0" y="0"/>
            <a:chExt cx="944960" cy="944960"/>
          </a:xfrm>
        </p:grpSpPr>
        <p:sp>
          <p:nvSpPr>
            <p:cNvPr name="Freeform 15" id="15" descr="preencoded.png"/>
            <p:cNvSpPr/>
            <p:nvPr/>
          </p:nvSpPr>
          <p:spPr>
            <a:xfrm flipH="false" flipV="false" rot="0">
              <a:off x="0" y="0"/>
              <a:ext cx="945007" cy="945007"/>
            </a:xfrm>
            <a:custGeom>
              <a:avLst/>
              <a:gdLst/>
              <a:ahLst/>
              <a:cxnLst/>
              <a:rect r="r" b="b" t="t" l="l"/>
              <a:pathLst>
                <a:path h="945007" w="945007">
                  <a:moveTo>
                    <a:pt x="0" y="0"/>
                  </a:moveTo>
                  <a:lnTo>
                    <a:pt x="945007" y="0"/>
                  </a:lnTo>
                  <a:lnTo>
                    <a:pt x="945007" y="945007"/>
                  </a:lnTo>
                  <a:lnTo>
                    <a:pt x="0" y="945007"/>
                  </a:lnTo>
                  <a:lnTo>
                    <a:pt x="0" y="0"/>
                  </a:lnTo>
                  <a:close/>
                </a:path>
              </a:pathLst>
            </a:custGeom>
            <a:blipFill>
              <a:blip r:embed="rId5"/>
              <a:stretch>
                <a:fillRect l="0" t="0" r="4" b="4"/>
              </a:stretch>
            </a:blipFill>
          </p:spPr>
        </p:sp>
      </p:grpSp>
      <p:sp>
        <p:nvSpPr>
          <p:cNvPr name="TextBox 16" id="16"/>
          <p:cNvSpPr txBox="true"/>
          <p:nvPr/>
        </p:nvSpPr>
        <p:spPr>
          <a:xfrm rot="0">
            <a:off x="13160574" y="4362599"/>
            <a:ext cx="3544044" cy="461962"/>
          </a:xfrm>
          <a:prstGeom prst="rect">
            <a:avLst/>
          </a:prstGeom>
        </p:spPr>
        <p:txBody>
          <a:bodyPr anchor="t" rtlCol="false" tIns="0" lIns="0" bIns="0" rIns="0">
            <a:spAutoFit/>
          </a:bodyPr>
          <a:lstStyle/>
          <a:p>
            <a:pPr algn="l">
              <a:lnSpc>
                <a:spcPts val="3437"/>
              </a:lnSpc>
            </a:pPr>
            <a:r>
              <a:rPr lang="en-US" sz="2750">
                <a:solidFill>
                  <a:srgbClr val="FFFFFF"/>
                </a:solidFill>
                <a:latin typeface="Alexandria"/>
                <a:ea typeface="Alexandria"/>
                <a:cs typeface="Alexandria"/>
                <a:sym typeface="Alexandria"/>
              </a:rPr>
              <a:t>Eat.fit</a:t>
            </a:r>
          </a:p>
        </p:txBody>
      </p:sp>
      <p:sp>
        <p:nvSpPr>
          <p:cNvPr name="TextBox 17" id="17"/>
          <p:cNvSpPr txBox="true"/>
          <p:nvPr/>
        </p:nvSpPr>
        <p:spPr>
          <a:xfrm rot="0">
            <a:off x="13160574" y="4785122"/>
            <a:ext cx="4135190" cy="538162"/>
          </a:xfrm>
          <a:prstGeom prst="rect">
            <a:avLst/>
          </a:prstGeom>
        </p:spPr>
        <p:txBody>
          <a:bodyPr anchor="t" rtlCol="false" tIns="0" lIns="0" bIns="0" rIns="0">
            <a:spAutoFit/>
          </a:bodyPr>
          <a:lstStyle/>
          <a:p>
            <a:pPr algn="l">
              <a:lnSpc>
                <a:spcPts val="3562"/>
              </a:lnSpc>
            </a:pPr>
            <a:r>
              <a:rPr lang="en-US" sz="2187">
                <a:solidFill>
                  <a:srgbClr val="B0BEC5"/>
                </a:solidFill>
                <a:latin typeface="Prachason Neue"/>
                <a:ea typeface="Prachason Neue"/>
                <a:cs typeface="Prachason Neue"/>
                <a:sym typeface="Prachason Neue"/>
              </a:rPr>
              <a:t>Healthy meal delivery services.</a:t>
            </a:r>
          </a:p>
        </p:txBody>
      </p:sp>
      <p:grpSp>
        <p:nvGrpSpPr>
          <p:cNvPr name="Group 18" id="18"/>
          <p:cNvGrpSpPr>
            <a:grpSpLocks noChangeAspect="true"/>
          </p:cNvGrpSpPr>
          <p:nvPr/>
        </p:nvGrpSpPr>
        <p:grpSpPr>
          <a:xfrm rot="0">
            <a:off x="992238" y="6610647"/>
            <a:ext cx="708720" cy="708720"/>
            <a:chOff x="0" y="0"/>
            <a:chExt cx="944960" cy="944960"/>
          </a:xfrm>
        </p:grpSpPr>
        <p:sp>
          <p:nvSpPr>
            <p:cNvPr name="Freeform 19" id="19" descr="preencoded.png"/>
            <p:cNvSpPr/>
            <p:nvPr/>
          </p:nvSpPr>
          <p:spPr>
            <a:xfrm flipH="false" flipV="false" rot="0">
              <a:off x="0" y="0"/>
              <a:ext cx="945007" cy="945007"/>
            </a:xfrm>
            <a:custGeom>
              <a:avLst/>
              <a:gdLst/>
              <a:ahLst/>
              <a:cxnLst/>
              <a:rect r="r" b="b" t="t" l="l"/>
              <a:pathLst>
                <a:path h="945007" w="945007">
                  <a:moveTo>
                    <a:pt x="0" y="0"/>
                  </a:moveTo>
                  <a:lnTo>
                    <a:pt x="945007" y="0"/>
                  </a:lnTo>
                  <a:lnTo>
                    <a:pt x="945007" y="945007"/>
                  </a:lnTo>
                  <a:lnTo>
                    <a:pt x="0" y="945007"/>
                  </a:lnTo>
                  <a:lnTo>
                    <a:pt x="0" y="0"/>
                  </a:lnTo>
                  <a:close/>
                </a:path>
              </a:pathLst>
            </a:custGeom>
            <a:blipFill>
              <a:blip r:embed="rId6"/>
              <a:stretch>
                <a:fillRect l="0" t="0" r="4" b="4"/>
              </a:stretch>
            </a:blipFill>
          </p:spPr>
        </p:sp>
      </p:grpSp>
      <p:sp>
        <p:nvSpPr>
          <p:cNvPr name="TextBox 20" id="20"/>
          <p:cNvSpPr txBox="true"/>
          <p:nvPr/>
        </p:nvSpPr>
        <p:spPr>
          <a:xfrm rot="0">
            <a:off x="2055316" y="6759922"/>
            <a:ext cx="3544044" cy="461962"/>
          </a:xfrm>
          <a:prstGeom prst="rect">
            <a:avLst/>
          </a:prstGeom>
        </p:spPr>
        <p:txBody>
          <a:bodyPr anchor="t" rtlCol="false" tIns="0" lIns="0" bIns="0" rIns="0">
            <a:spAutoFit/>
          </a:bodyPr>
          <a:lstStyle/>
          <a:p>
            <a:pPr algn="l">
              <a:lnSpc>
                <a:spcPts val="3437"/>
              </a:lnSpc>
            </a:pPr>
            <a:r>
              <a:rPr lang="en-US" sz="2750">
                <a:solidFill>
                  <a:srgbClr val="FFFFFF"/>
                </a:solidFill>
                <a:latin typeface="Alexandria"/>
                <a:ea typeface="Alexandria"/>
                <a:cs typeface="Alexandria"/>
                <a:sym typeface="Alexandria"/>
              </a:rPr>
              <a:t>Care.fit</a:t>
            </a:r>
          </a:p>
        </p:txBody>
      </p:sp>
      <p:sp>
        <p:nvSpPr>
          <p:cNvPr name="TextBox 21" id="21"/>
          <p:cNvSpPr txBox="true"/>
          <p:nvPr/>
        </p:nvSpPr>
        <p:spPr>
          <a:xfrm rot="0">
            <a:off x="2055316" y="7182445"/>
            <a:ext cx="4135190" cy="985838"/>
          </a:xfrm>
          <a:prstGeom prst="rect">
            <a:avLst/>
          </a:prstGeom>
        </p:spPr>
        <p:txBody>
          <a:bodyPr anchor="t" rtlCol="false" tIns="0" lIns="0" bIns="0" rIns="0">
            <a:spAutoFit/>
          </a:bodyPr>
          <a:lstStyle/>
          <a:p>
            <a:pPr algn="l">
              <a:lnSpc>
                <a:spcPts val="3562"/>
              </a:lnSpc>
            </a:pPr>
            <a:r>
              <a:rPr lang="en-US" sz="2187">
                <a:solidFill>
                  <a:srgbClr val="B0BEC5"/>
                </a:solidFill>
                <a:latin typeface="Prachason Neue"/>
                <a:ea typeface="Prachason Neue"/>
                <a:cs typeface="Prachason Neue"/>
                <a:sym typeface="Prachason Neue"/>
              </a:rPr>
              <a:t>Diagnostics and healthcare services.</a:t>
            </a:r>
          </a:p>
        </p:txBody>
      </p:sp>
      <p:grpSp>
        <p:nvGrpSpPr>
          <p:cNvPr name="Group 22" id="22"/>
          <p:cNvGrpSpPr>
            <a:grpSpLocks noChangeAspect="true"/>
          </p:cNvGrpSpPr>
          <p:nvPr/>
        </p:nvGrpSpPr>
        <p:grpSpPr>
          <a:xfrm rot="0">
            <a:off x="6544866" y="6610647"/>
            <a:ext cx="708720" cy="708720"/>
            <a:chOff x="0" y="0"/>
            <a:chExt cx="944960" cy="944960"/>
          </a:xfrm>
        </p:grpSpPr>
        <p:sp>
          <p:nvSpPr>
            <p:cNvPr name="Freeform 23" id="23" descr="preencoded.png"/>
            <p:cNvSpPr/>
            <p:nvPr/>
          </p:nvSpPr>
          <p:spPr>
            <a:xfrm flipH="false" flipV="false" rot="0">
              <a:off x="0" y="0"/>
              <a:ext cx="945007" cy="945007"/>
            </a:xfrm>
            <a:custGeom>
              <a:avLst/>
              <a:gdLst/>
              <a:ahLst/>
              <a:cxnLst/>
              <a:rect r="r" b="b" t="t" l="l"/>
              <a:pathLst>
                <a:path h="945007" w="945007">
                  <a:moveTo>
                    <a:pt x="0" y="0"/>
                  </a:moveTo>
                  <a:lnTo>
                    <a:pt x="945007" y="0"/>
                  </a:lnTo>
                  <a:lnTo>
                    <a:pt x="945007" y="945007"/>
                  </a:lnTo>
                  <a:lnTo>
                    <a:pt x="0" y="945007"/>
                  </a:lnTo>
                  <a:lnTo>
                    <a:pt x="0" y="0"/>
                  </a:lnTo>
                  <a:close/>
                </a:path>
              </a:pathLst>
            </a:custGeom>
            <a:blipFill>
              <a:blip r:embed="rId7"/>
              <a:stretch>
                <a:fillRect l="0" t="0" r="4" b="4"/>
              </a:stretch>
            </a:blipFill>
          </p:spPr>
        </p:sp>
      </p:grpSp>
      <p:sp>
        <p:nvSpPr>
          <p:cNvPr name="TextBox 24" id="24"/>
          <p:cNvSpPr txBox="true"/>
          <p:nvPr/>
        </p:nvSpPr>
        <p:spPr>
          <a:xfrm rot="0">
            <a:off x="7607945" y="6759922"/>
            <a:ext cx="3544044" cy="461962"/>
          </a:xfrm>
          <a:prstGeom prst="rect">
            <a:avLst/>
          </a:prstGeom>
        </p:spPr>
        <p:txBody>
          <a:bodyPr anchor="t" rtlCol="false" tIns="0" lIns="0" bIns="0" rIns="0">
            <a:spAutoFit/>
          </a:bodyPr>
          <a:lstStyle/>
          <a:p>
            <a:pPr algn="l">
              <a:lnSpc>
                <a:spcPts val="3437"/>
              </a:lnSpc>
            </a:pPr>
            <a:r>
              <a:rPr lang="en-US" sz="2750">
                <a:solidFill>
                  <a:srgbClr val="FFFFFF"/>
                </a:solidFill>
                <a:latin typeface="Alexandria"/>
                <a:ea typeface="Alexandria"/>
                <a:cs typeface="Alexandria"/>
                <a:sym typeface="Alexandria"/>
              </a:rPr>
              <a:t>Cult.sport</a:t>
            </a:r>
          </a:p>
        </p:txBody>
      </p:sp>
      <p:sp>
        <p:nvSpPr>
          <p:cNvPr name="TextBox 25" id="25"/>
          <p:cNvSpPr txBox="true"/>
          <p:nvPr/>
        </p:nvSpPr>
        <p:spPr>
          <a:xfrm rot="0">
            <a:off x="7607945" y="7182445"/>
            <a:ext cx="4135190" cy="1433512"/>
          </a:xfrm>
          <a:prstGeom prst="rect">
            <a:avLst/>
          </a:prstGeom>
        </p:spPr>
        <p:txBody>
          <a:bodyPr anchor="t" rtlCol="false" tIns="0" lIns="0" bIns="0" rIns="0">
            <a:spAutoFit/>
          </a:bodyPr>
          <a:lstStyle/>
          <a:p>
            <a:pPr algn="l">
              <a:lnSpc>
                <a:spcPts val="3562"/>
              </a:lnSpc>
            </a:pPr>
            <a:r>
              <a:rPr lang="en-US" sz="2187">
                <a:solidFill>
                  <a:srgbClr val="B0BEC5"/>
                </a:solidFill>
                <a:latin typeface="Prachason Neue"/>
                <a:ea typeface="Prachason Neue"/>
                <a:cs typeface="Prachason Neue"/>
                <a:sym typeface="Prachason Neue"/>
              </a:rPr>
              <a:t>Sports gear and apparel, directly competing with Decathlon.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9F9FF"/>
            </a:solidFill>
          </p:spPr>
        </p:sp>
      </p:grpSp>
      <p:grpSp>
        <p:nvGrpSpPr>
          <p:cNvPr name="Group 4" id="4"/>
          <p:cNvGrpSpPr/>
          <p:nvPr/>
        </p:nvGrpSpPr>
        <p:grpSpPr>
          <a:xfrm rot="0">
            <a:off x="-74" y="-101054"/>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Freeform 6" id="6"/>
          <p:cNvSpPr/>
          <p:nvPr/>
        </p:nvSpPr>
        <p:spPr>
          <a:xfrm flipH="false" flipV="false" rot="0">
            <a:off x="8027131" y="3287448"/>
            <a:ext cx="9052757" cy="5468967"/>
          </a:xfrm>
          <a:custGeom>
            <a:avLst/>
            <a:gdLst/>
            <a:ahLst/>
            <a:cxnLst/>
            <a:rect r="r" b="b" t="t" l="l"/>
            <a:pathLst>
              <a:path h="5468967" w="9052757">
                <a:moveTo>
                  <a:pt x="0" y="0"/>
                </a:moveTo>
                <a:lnTo>
                  <a:pt x="9052757" y="0"/>
                </a:lnTo>
                <a:lnTo>
                  <a:pt x="9052757" y="5468967"/>
                </a:lnTo>
                <a:lnTo>
                  <a:pt x="0" y="5468967"/>
                </a:lnTo>
                <a:lnTo>
                  <a:pt x="0" y="0"/>
                </a:lnTo>
                <a:close/>
              </a:path>
            </a:pathLst>
          </a:custGeom>
          <a:blipFill>
            <a:blip r:embed="rId3"/>
            <a:stretch>
              <a:fillRect l="-1855" t="0" r="-1855" b="0"/>
            </a:stretch>
          </a:blipFill>
        </p:spPr>
      </p:sp>
      <p:sp>
        <p:nvSpPr>
          <p:cNvPr name="TextBox 7" id="7"/>
          <p:cNvSpPr txBox="true"/>
          <p:nvPr/>
        </p:nvSpPr>
        <p:spPr>
          <a:xfrm rot="0">
            <a:off x="738262" y="21586"/>
            <a:ext cx="15981760" cy="1185862"/>
          </a:xfrm>
          <a:prstGeom prst="rect">
            <a:avLst/>
          </a:prstGeom>
        </p:spPr>
        <p:txBody>
          <a:bodyPr anchor="t" rtlCol="false" tIns="0" lIns="0" bIns="0" rIns="0">
            <a:spAutoFit/>
          </a:bodyPr>
          <a:lstStyle/>
          <a:p>
            <a:pPr algn="l">
              <a:lnSpc>
                <a:spcPts val="6937"/>
              </a:lnSpc>
            </a:pPr>
            <a:r>
              <a:rPr lang="en-US" sz="5562">
                <a:solidFill>
                  <a:srgbClr val="FFD600"/>
                </a:solidFill>
                <a:latin typeface="Prachason Neue Expanded"/>
                <a:ea typeface="Prachason Neue Expanded"/>
                <a:cs typeface="Prachason Neue Expanded"/>
                <a:sym typeface="Prachason Neue Expanded"/>
              </a:rPr>
              <a:t>Current </a:t>
            </a:r>
            <a:r>
              <a:rPr lang="en-US" sz="5562">
                <a:solidFill>
                  <a:srgbClr val="FFD600"/>
                </a:solidFill>
                <a:latin typeface="Prachason Neue Expanded"/>
                <a:ea typeface="Prachason Neue Expanded"/>
                <a:cs typeface="Prachason Neue Expanded"/>
                <a:sym typeface="Prachason Neue Expanded"/>
              </a:rPr>
              <a:t>Pricing Strategy</a:t>
            </a:r>
          </a:p>
        </p:txBody>
      </p:sp>
      <p:sp>
        <p:nvSpPr>
          <p:cNvPr name="TextBox 8" id="8"/>
          <p:cNvSpPr txBox="true"/>
          <p:nvPr/>
        </p:nvSpPr>
        <p:spPr>
          <a:xfrm rot="0">
            <a:off x="738262" y="1261572"/>
            <a:ext cx="16341626" cy="1035935"/>
          </a:xfrm>
          <a:prstGeom prst="rect">
            <a:avLst/>
          </a:prstGeom>
        </p:spPr>
        <p:txBody>
          <a:bodyPr anchor="t" rtlCol="false" tIns="0" lIns="0" bIns="0" rIns="0">
            <a:spAutoFit/>
          </a:bodyPr>
          <a:lstStyle/>
          <a:p>
            <a:pPr algn="l">
              <a:lnSpc>
                <a:spcPts val="4273"/>
              </a:lnSpc>
            </a:pPr>
            <a:r>
              <a:rPr lang="en-US" sz="2623">
                <a:solidFill>
                  <a:srgbClr val="B0BEC5"/>
                </a:solidFill>
                <a:latin typeface="Montserrat"/>
                <a:ea typeface="Montserrat"/>
                <a:cs typeface="Montserrat"/>
                <a:sym typeface="Montserrat"/>
              </a:rPr>
              <a:t>Cult.fit employs a flexible, tiered pricing model to cater to diverse customer segments and preferences, offering various access levels.</a:t>
            </a:r>
          </a:p>
        </p:txBody>
      </p:sp>
      <p:grpSp>
        <p:nvGrpSpPr>
          <p:cNvPr name="Group 9" id="9"/>
          <p:cNvGrpSpPr/>
          <p:nvPr/>
        </p:nvGrpSpPr>
        <p:grpSpPr>
          <a:xfrm rot="0">
            <a:off x="1720192" y="2544542"/>
            <a:ext cx="5302598" cy="3562499"/>
            <a:chOff x="0" y="0"/>
            <a:chExt cx="7070130" cy="4749998"/>
          </a:xfrm>
        </p:grpSpPr>
        <p:grpSp>
          <p:nvGrpSpPr>
            <p:cNvPr name="Group 10" id="10"/>
            <p:cNvGrpSpPr/>
            <p:nvPr/>
          </p:nvGrpSpPr>
          <p:grpSpPr>
            <a:xfrm rot="0">
              <a:off x="25400" y="0"/>
              <a:ext cx="7044730" cy="4749998"/>
              <a:chOff x="0" y="0"/>
              <a:chExt cx="7044730" cy="4749998"/>
            </a:xfrm>
          </p:grpSpPr>
          <p:sp>
            <p:nvSpPr>
              <p:cNvPr name="Freeform 11" id="11"/>
              <p:cNvSpPr/>
              <p:nvPr/>
            </p:nvSpPr>
            <p:spPr>
              <a:xfrm flipH="false" flipV="false" rot="0">
                <a:off x="0" y="0"/>
                <a:ext cx="7044817" cy="4750054"/>
              </a:xfrm>
              <a:custGeom>
                <a:avLst/>
                <a:gdLst/>
                <a:ahLst/>
                <a:cxnLst/>
                <a:rect r="r" b="b" t="t" l="l"/>
                <a:pathLst>
                  <a:path h="4750054" w="7044817">
                    <a:moveTo>
                      <a:pt x="0" y="269240"/>
                    </a:moveTo>
                    <a:cubicBezTo>
                      <a:pt x="0" y="120396"/>
                      <a:pt x="121031" y="0"/>
                      <a:pt x="270129" y="0"/>
                    </a:cubicBezTo>
                    <a:lnTo>
                      <a:pt x="6774688" y="0"/>
                    </a:lnTo>
                    <a:lnTo>
                      <a:pt x="6774688" y="25400"/>
                    </a:lnTo>
                    <a:lnTo>
                      <a:pt x="6774688" y="0"/>
                    </a:lnTo>
                    <a:cubicBezTo>
                      <a:pt x="6923786" y="0"/>
                      <a:pt x="7044817" y="120396"/>
                      <a:pt x="7044817" y="269240"/>
                    </a:cubicBezTo>
                    <a:lnTo>
                      <a:pt x="7044817" y="4480814"/>
                    </a:lnTo>
                    <a:lnTo>
                      <a:pt x="7019417" y="4480814"/>
                    </a:lnTo>
                    <a:lnTo>
                      <a:pt x="7044817" y="4480814"/>
                    </a:lnTo>
                    <a:cubicBezTo>
                      <a:pt x="7044817" y="4629658"/>
                      <a:pt x="6923786" y="4750054"/>
                      <a:pt x="6774688" y="4750054"/>
                    </a:cubicBezTo>
                    <a:lnTo>
                      <a:pt x="6774688" y="4724654"/>
                    </a:lnTo>
                    <a:lnTo>
                      <a:pt x="6774688" y="4750054"/>
                    </a:lnTo>
                    <a:lnTo>
                      <a:pt x="270129" y="4750054"/>
                    </a:lnTo>
                    <a:lnTo>
                      <a:pt x="270129" y="4724654"/>
                    </a:lnTo>
                    <a:lnTo>
                      <a:pt x="270129" y="4750054"/>
                    </a:lnTo>
                    <a:cubicBezTo>
                      <a:pt x="121031" y="4750054"/>
                      <a:pt x="0" y="4629531"/>
                      <a:pt x="0" y="4480814"/>
                    </a:cubicBezTo>
                    <a:lnTo>
                      <a:pt x="0" y="269240"/>
                    </a:lnTo>
                    <a:lnTo>
                      <a:pt x="25400" y="269240"/>
                    </a:lnTo>
                    <a:lnTo>
                      <a:pt x="0" y="269240"/>
                    </a:lnTo>
                    <a:moveTo>
                      <a:pt x="50800" y="269240"/>
                    </a:moveTo>
                    <a:lnTo>
                      <a:pt x="50800" y="4480814"/>
                    </a:lnTo>
                    <a:lnTo>
                      <a:pt x="25400" y="4480814"/>
                    </a:lnTo>
                    <a:lnTo>
                      <a:pt x="50800" y="4480814"/>
                    </a:lnTo>
                    <a:cubicBezTo>
                      <a:pt x="50800" y="4601337"/>
                      <a:pt x="148844" y="4699254"/>
                      <a:pt x="270129" y="4699254"/>
                    </a:cubicBezTo>
                    <a:lnTo>
                      <a:pt x="6774688" y="4699254"/>
                    </a:lnTo>
                    <a:cubicBezTo>
                      <a:pt x="6895846" y="4699254"/>
                      <a:pt x="6994017" y="4601337"/>
                      <a:pt x="6994017" y="4480814"/>
                    </a:cubicBezTo>
                    <a:lnTo>
                      <a:pt x="6994017" y="269240"/>
                    </a:lnTo>
                    <a:lnTo>
                      <a:pt x="7019417" y="269240"/>
                    </a:lnTo>
                    <a:lnTo>
                      <a:pt x="6994017" y="269240"/>
                    </a:lnTo>
                    <a:cubicBezTo>
                      <a:pt x="6994017" y="148717"/>
                      <a:pt x="6895973" y="50800"/>
                      <a:pt x="6774688" y="50800"/>
                    </a:cubicBezTo>
                    <a:lnTo>
                      <a:pt x="270129" y="50800"/>
                    </a:lnTo>
                    <a:lnTo>
                      <a:pt x="270129" y="25400"/>
                    </a:lnTo>
                    <a:lnTo>
                      <a:pt x="270129" y="50800"/>
                    </a:lnTo>
                    <a:cubicBezTo>
                      <a:pt x="148844" y="50800"/>
                      <a:pt x="50800" y="148717"/>
                      <a:pt x="50800" y="269240"/>
                    </a:cubicBezTo>
                    <a:close/>
                  </a:path>
                </a:pathLst>
              </a:custGeom>
              <a:solidFill>
                <a:srgbClr val="F9F9FF"/>
              </a:solidFill>
            </p:spPr>
          </p:sp>
        </p:grpSp>
        <p:grpSp>
          <p:nvGrpSpPr>
            <p:cNvPr name="Group 12" id="12"/>
            <p:cNvGrpSpPr/>
            <p:nvPr/>
          </p:nvGrpSpPr>
          <p:grpSpPr>
            <a:xfrm rot="0">
              <a:off x="0" y="25400"/>
              <a:ext cx="203200" cy="4699198"/>
              <a:chOff x="0" y="0"/>
              <a:chExt cx="203200" cy="4699198"/>
            </a:xfrm>
          </p:grpSpPr>
          <p:sp>
            <p:nvSpPr>
              <p:cNvPr name="Freeform 13" id="13"/>
              <p:cNvSpPr/>
              <p:nvPr/>
            </p:nvSpPr>
            <p:spPr>
              <a:xfrm flipH="false" flipV="false" rot="0">
                <a:off x="0" y="0"/>
                <a:ext cx="203200" cy="4699254"/>
              </a:xfrm>
              <a:custGeom>
                <a:avLst/>
                <a:gdLst/>
                <a:ahLst/>
                <a:cxnLst/>
                <a:rect r="r" b="b" t="t" l="l"/>
                <a:pathLst>
                  <a:path h="4699254" w="203200">
                    <a:moveTo>
                      <a:pt x="0" y="101600"/>
                    </a:moveTo>
                    <a:cubicBezTo>
                      <a:pt x="0" y="45466"/>
                      <a:pt x="45466" y="0"/>
                      <a:pt x="101600" y="0"/>
                    </a:cubicBezTo>
                    <a:cubicBezTo>
                      <a:pt x="157734" y="0"/>
                      <a:pt x="203200" y="45466"/>
                      <a:pt x="203200" y="101600"/>
                    </a:cubicBezTo>
                    <a:lnTo>
                      <a:pt x="203200" y="4597654"/>
                    </a:lnTo>
                    <a:cubicBezTo>
                      <a:pt x="203200" y="4653788"/>
                      <a:pt x="157734" y="4699254"/>
                      <a:pt x="101600" y="4699254"/>
                    </a:cubicBezTo>
                    <a:cubicBezTo>
                      <a:pt x="45466" y="4699254"/>
                      <a:pt x="0" y="4653788"/>
                      <a:pt x="0" y="4597654"/>
                    </a:cubicBezTo>
                    <a:close/>
                  </a:path>
                </a:pathLst>
              </a:custGeom>
              <a:solidFill>
                <a:srgbClr val="F9F9FF"/>
              </a:solidFill>
            </p:spPr>
          </p:sp>
        </p:grpSp>
        <p:sp>
          <p:nvSpPr>
            <p:cNvPr name="TextBox 14" id="14"/>
            <p:cNvSpPr txBox="true"/>
            <p:nvPr/>
          </p:nvSpPr>
          <p:spPr>
            <a:xfrm rot="0">
              <a:off x="632023" y="435173"/>
              <a:ext cx="4725392" cy="567267"/>
            </a:xfrm>
            <a:prstGeom prst="rect">
              <a:avLst/>
            </a:prstGeom>
          </p:spPr>
          <p:txBody>
            <a:bodyPr anchor="t" rtlCol="false" tIns="0" lIns="0" bIns="0" rIns="0">
              <a:spAutoFit/>
            </a:bodyPr>
            <a:lstStyle/>
            <a:p>
              <a:pPr algn="l">
                <a:lnSpc>
                  <a:spcPts val="3437"/>
                </a:lnSpc>
              </a:pPr>
              <a:r>
                <a:rPr lang="en-US" sz="2750" b="true">
                  <a:solidFill>
                    <a:srgbClr val="FFFFFF"/>
                  </a:solidFill>
                  <a:latin typeface="Montserrat Bold"/>
                  <a:ea typeface="Montserrat Bold"/>
                  <a:cs typeface="Montserrat Bold"/>
                  <a:sym typeface="Montserrat Bold"/>
                </a:rPr>
                <a:t>Hybrid</a:t>
              </a:r>
            </a:p>
          </p:txBody>
        </p:sp>
        <p:sp>
          <p:nvSpPr>
            <p:cNvPr name="TextBox 15" id="15"/>
            <p:cNvSpPr txBox="true"/>
            <p:nvPr/>
          </p:nvSpPr>
          <p:spPr>
            <a:xfrm rot="0">
              <a:off x="632023" y="1185862"/>
              <a:ext cx="5983883" cy="2314575"/>
            </a:xfrm>
            <a:prstGeom prst="rect">
              <a:avLst/>
            </a:prstGeom>
          </p:spPr>
          <p:txBody>
            <a:bodyPr anchor="t" rtlCol="false" tIns="0" lIns="0" bIns="0" rIns="0">
              <a:spAutoFit/>
            </a:bodyPr>
            <a:lstStyle/>
            <a:p>
              <a:pPr algn="l">
                <a:lnSpc>
                  <a:spcPts val="3562"/>
                </a:lnSpc>
              </a:pPr>
              <a:r>
                <a:rPr lang="en-US" sz="2187">
                  <a:solidFill>
                    <a:srgbClr val="B0BEC5"/>
                  </a:solidFill>
                  <a:latin typeface="Montserrat"/>
                  <a:ea typeface="Montserrat"/>
                  <a:cs typeface="Montserrat"/>
                  <a:sym typeface="Montserrat"/>
                </a:rPr>
                <a:t>Combines digital access with physical gym memberships, offering flexibility and comprehensive engagement.</a:t>
              </a:r>
            </a:p>
          </p:txBody>
        </p:sp>
      </p:grpSp>
      <p:grpSp>
        <p:nvGrpSpPr>
          <p:cNvPr name="Group 16" id="16"/>
          <p:cNvGrpSpPr/>
          <p:nvPr/>
        </p:nvGrpSpPr>
        <p:grpSpPr>
          <a:xfrm rot="0">
            <a:off x="1720192" y="6354690"/>
            <a:ext cx="5302597" cy="3562499"/>
            <a:chOff x="0" y="0"/>
            <a:chExt cx="7070130" cy="4749998"/>
          </a:xfrm>
        </p:grpSpPr>
        <p:grpSp>
          <p:nvGrpSpPr>
            <p:cNvPr name="Group 17" id="17"/>
            <p:cNvGrpSpPr/>
            <p:nvPr/>
          </p:nvGrpSpPr>
          <p:grpSpPr>
            <a:xfrm rot="0">
              <a:off x="25400" y="0"/>
              <a:ext cx="7044730" cy="4749998"/>
              <a:chOff x="0" y="0"/>
              <a:chExt cx="7044730" cy="4749998"/>
            </a:xfrm>
          </p:grpSpPr>
          <p:sp>
            <p:nvSpPr>
              <p:cNvPr name="Freeform 18" id="18"/>
              <p:cNvSpPr/>
              <p:nvPr/>
            </p:nvSpPr>
            <p:spPr>
              <a:xfrm flipH="false" flipV="false" rot="0">
                <a:off x="0" y="0"/>
                <a:ext cx="7044817" cy="4750054"/>
              </a:xfrm>
              <a:custGeom>
                <a:avLst/>
                <a:gdLst/>
                <a:ahLst/>
                <a:cxnLst/>
                <a:rect r="r" b="b" t="t" l="l"/>
                <a:pathLst>
                  <a:path h="4750054" w="7044817">
                    <a:moveTo>
                      <a:pt x="0" y="269240"/>
                    </a:moveTo>
                    <a:cubicBezTo>
                      <a:pt x="0" y="120396"/>
                      <a:pt x="121031" y="0"/>
                      <a:pt x="270129" y="0"/>
                    </a:cubicBezTo>
                    <a:lnTo>
                      <a:pt x="6774688" y="0"/>
                    </a:lnTo>
                    <a:lnTo>
                      <a:pt x="6774688" y="25400"/>
                    </a:lnTo>
                    <a:lnTo>
                      <a:pt x="6774688" y="0"/>
                    </a:lnTo>
                    <a:cubicBezTo>
                      <a:pt x="6923786" y="0"/>
                      <a:pt x="7044817" y="120396"/>
                      <a:pt x="7044817" y="269240"/>
                    </a:cubicBezTo>
                    <a:lnTo>
                      <a:pt x="7044817" y="4480814"/>
                    </a:lnTo>
                    <a:lnTo>
                      <a:pt x="7019417" y="4480814"/>
                    </a:lnTo>
                    <a:lnTo>
                      <a:pt x="7044817" y="4480814"/>
                    </a:lnTo>
                    <a:cubicBezTo>
                      <a:pt x="7044817" y="4629658"/>
                      <a:pt x="6923786" y="4750054"/>
                      <a:pt x="6774688" y="4750054"/>
                    </a:cubicBezTo>
                    <a:lnTo>
                      <a:pt x="6774688" y="4724654"/>
                    </a:lnTo>
                    <a:lnTo>
                      <a:pt x="6774688" y="4750054"/>
                    </a:lnTo>
                    <a:lnTo>
                      <a:pt x="270129" y="4750054"/>
                    </a:lnTo>
                    <a:lnTo>
                      <a:pt x="270129" y="4724654"/>
                    </a:lnTo>
                    <a:lnTo>
                      <a:pt x="270129" y="4750054"/>
                    </a:lnTo>
                    <a:cubicBezTo>
                      <a:pt x="121031" y="4750054"/>
                      <a:pt x="0" y="4629531"/>
                      <a:pt x="0" y="4480814"/>
                    </a:cubicBezTo>
                    <a:lnTo>
                      <a:pt x="0" y="269240"/>
                    </a:lnTo>
                    <a:lnTo>
                      <a:pt x="25400" y="269240"/>
                    </a:lnTo>
                    <a:lnTo>
                      <a:pt x="0" y="269240"/>
                    </a:lnTo>
                    <a:moveTo>
                      <a:pt x="50800" y="269240"/>
                    </a:moveTo>
                    <a:lnTo>
                      <a:pt x="50800" y="4480814"/>
                    </a:lnTo>
                    <a:lnTo>
                      <a:pt x="25400" y="4480814"/>
                    </a:lnTo>
                    <a:lnTo>
                      <a:pt x="50800" y="4480814"/>
                    </a:lnTo>
                    <a:cubicBezTo>
                      <a:pt x="50800" y="4601337"/>
                      <a:pt x="148844" y="4699254"/>
                      <a:pt x="270129" y="4699254"/>
                    </a:cubicBezTo>
                    <a:lnTo>
                      <a:pt x="6774688" y="4699254"/>
                    </a:lnTo>
                    <a:cubicBezTo>
                      <a:pt x="6895846" y="4699254"/>
                      <a:pt x="6994017" y="4601337"/>
                      <a:pt x="6994017" y="4480814"/>
                    </a:cubicBezTo>
                    <a:lnTo>
                      <a:pt x="6994017" y="269240"/>
                    </a:lnTo>
                    <a:lnTo>
                      <a:pt x="7019417" y="269240"/>
                    </a:lnTo>
                    <a:lnTo>
                      <a:pt x="6994017" y="269240"/>
                    </a:lnTo>
                    <a:cubicBezTo>
                      <a:pt x="6994017" y="148717"/>
                      <a:pt x="6895973" y="50800"/>
                      <a:pt x="6774688" y="50800"/>
                    </a:cubicBezTo>
                    <a:lnTo>
                      <a:pt x="270129" y="50800"/>
                    </a:lnTo>
                    <a:lnTo>
                      <a:pt x="270129" y="25400"/>
                    </a:lnTo>
                    <a:lnTo>
                      <a:pt x="270129" y="50800"/>
                    </a:lnTo>
                    <a:cubicBezTo>
                      <a:pt x="148844" y="50800"/>
                      <a:pt x="50800" y="148717"/>
                      <a:pt x="50800" y="269240"/>
                    </a:cubicBezTo>
                    <a:close/>
                  </a:path>
                </a:pathLst>
              </a:custGeom>
              <a:solidFill>
                <a:srgbClr val="B8C3DF"/>
              </a:solidFill>
            </p:spPr>
          </p:sp>
        </p:grpSp>
        <p:grpSp>
          <p:nvGrpSpPr>
            <p:cNvPr name="Group 19" id="19"/>
            <p:cNvGrpSpPr/>
            <p:nvPr/>
          </p:nvGrpSpPr>
          <p:grpSpPr>
            <a:xfrm rot="0">
              <a:off x="0" y="25400"/>
              <a:ext cx="203200" cy="4699198"/>
              <a:chOff x="0" y="0"/>
              <a:chExt cx="203200" cy="4699198"/>
            </a:xfrm>
          </p:grpSpPr>
          <p:sp>
            <p:nvSpPr>
              <p:cNvPr name="Freeform 20" id="20"/>
              <p:cNvSpPr/>
              <p:nvPr/>
            </p:nvSpPr>
            <p:spPr>
              <a:xfrm flipH="false" flipV="false" rot="0">
                <a:off x="0" y="0"/>
                <a:ext cx="203200" cy="4699254"/>
              </a:xfrm>
              <a:custGeom>
                <a:avLst/>
                <a:gdLst/>
                <a:ahLst/>
                <a:cxnLst/>
                <a:rect r="r" b="b" t="t" l="l"/>
                <a:pathLst>
                  <a:path h="4699254" w="203200">
                    <a:moveTo>
                      <a:pt x="0" y="101600"/>
                    </a:moveTo>
                    <a:cubicBezTo>
                      <a:pt x="0" y="45466"/>
                      <a:pt x="45466" y="0"/>
                      <a:pt x="101600" y="0"/>
                    </a:cubicBezTo>
                    <a:cubicBezTo>
                      <a:pt x="157734" y="0"/>
                      <a:pt x="203200" y="45466"/>
                      <a:pt x="203200" y="101600"/>
                    </a:cubicBezTo>
                    <a:lnTo>
                      <a:pt x="203200" y="4597654"/>
                    </a:lnTo>
                    <a:cubicBezTo>
                      <a:pt x="203200" y="4653788"/>
                      <a:pt x="157734" y="4699254"/>
                      <a:pt x="101600" y="4699254"/>
                    </a:cubicBezTo>
                    <a:cubicBezTo>
                      <a:pt x="45466" y="4699254"/>
                      <a:pt x="0" y="4653788"/>
                      <a:pt x="0" y="4597654"/>
                    </a:cubicBezTo>
                    <a:close/>
                  </a:path>
                </a:pathLst>
              </a:custGeom>
              <a:solidFill>
                <a:srgbClr val="F9F9FF"/>
              </a:solidFill>
            </p:spPr>
          </p:sp>
        </p:grpSp>
        <p:sp>
          <p:nvSpPr>
            <p:cNvPr name="TextBox 21" id="21"/>
            <p:cNvSpPr txBox="true"/>
            <p:nvPr/>
          </p:nvSpPr>
          <p:spPr>
            <a:xfrm rot="0">
              <a:off x="632025" y="435173"/>
              <a:ext cx="4725392" cy="567267"/>
            </a:xfrm>
            <a:prstGeom prst="rect">
              <a:avLst/>
            </a:prstGeom>
          </p:spPr>
          <p:txBody>
            <a:bodyPr anchor="t" rtlCol="false" tIns="0" lIns="0" bIns="0" rIns="0">
              <a:spAutoFit/>
            </a:bodyPr>
            <a:lstStyle/>
            <a:p>
              <a:pPr algn="l">
                <a:lnSpc>
                  <a:spcPts val="3437"/>
                </a:lnSpc>
              </a:pPr>
              <a:r>
                <a:rPr lang="en-US" sz="2750" b="true">
                  <a:solidFill>
                    <a:srgbClr val="FFFFFF"/>
                  </a:solidFill>
                  <a:latin typeface="Montserrat Bold"/>
                  <a:ea typeface="Montserrat Bold"/>
                  <a:cs typeface="Montserrat Bold"/>
                  <a:sym typeface="Montserrat Bold"/>
                </a:rPr>
                <a:t>Pay-per-Class</a:t>
              </a:r>
            </a:p>
          </p:txBody>
        </p:sp>
        <p:sp>
          <p:nvSpPr>
            <p:cNvPr name="TextBox 22" id="22"/>
            <p:cNvSpPr txBox="true"/>
            <p:nvPr/>
          </p:nvSpPr>
          <p:spPr>
            <a:xfrm rot="0">
              <a:off x="632025" y="1185862"/>
              <a:ext cx="5983883" cy="2911475"/>
            </a:xfrm>
            <a:prstGeom prst="rect">
              <a:avLst/>
            </a:prstGeom>
          </p:spPr>
          <p:txBody>
            <a:bodyPr anchor="t" rtlCol="false" tIns="0" lIns="0" bIns="0" rIns="0">
              <a:spAutoFit/>
            </a:bodyPr>
            <a:lstStyle/>
            <a:p>
              <a:pPr algn="l">
                <a:lnSpc>
                  <a:spcPts val="3562"/>
                </a:lnSpc>
              </a:pPr>
              <a:r>
                <a:rPr lang="en-US" sz="2187">
                  <a:solidFill>
                    <a:srgbClr val="B0BEC5"/>
                  </a:solidFill>
                  <a:latin typeface="Montserrat"/>
                  <a:ea typeface="Montserrat"/>
                  <a:cs typeface="Montserrat"/>
                  <a:sym typeface="Montserrat"/>
                </a:rPr>
                <a:t>Allows users to attend individual classes without a full membership, catering to casual users or those exploring new formats.</a:t>
              </a:r>
            </a:p>
          </p:txBody>
        </p:sp>
      </p:grpSp>
      <p:sp>
        <p:nvSpPr>
          <p:cNvPr name="Freeform 23" id="23"/>
          <p:cNvSpPr/>
          <p:nvPr/>
        </p:nvSpPr>
        <p:spPr>
          <a:xfrm flipH="false" flipV="false" rot="0">
            <a:off x="8027131" y="3287448"/>
            <a:ext cx="9052757" cy="5468967"/>
          </a:xfrm>
          <a:custGeom>
            <a:avLst/>
            <a:gdLst/>
            <a:ahLst/>
            <a:cxnLst/>
            <a:rect r="r" b="b" t="t" l="l"/>
            <a:pathLst>
              <a:path h="5468967" w="9052757">
                <a:moveTo>
                  <a:pt x="0" y="0"/>
                </a:moveTo>
                <a:lnTo>
                  <a:pt x="9052757" y="0"/>
                </a:lnTo>
                <a:lnTo>
                  <a:pt x="9052757" y="5468967"/>
                </a:lnTo>
                <a:lnTo>
                  <a:pt x="0" y="5468967"/>
                </a:lnTo>
                <a:lnTo>
                  <a:pt x="0" y="0"/>
                </a:lnTo>
                <a:close/>
              </a:path>
            </a:pathLst>
          </a:custGeom>
          <a:blipFill>
            <a:blip r:embed="rId3"/>
            <a:stretch>
              <a:fillRect l="-1855" t="0" r="-1855"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grpSp>
        <p:nvGrpSpPr>
          <p:cNvPr name="Group 4" id="4"/>
          <p:cNvGrpSpPr>
            <a:grpSpLocks noChangeAspect="true"/>
          </p:cNvGrpSpPr>
          <p:nvPr/>
        </p:nvGrpSpPr>
        <p:grpSpPr>
          <a:xfrm rot="0">
            <a:off x="0" y="0"/>
            <a:ext cx="6858000" cy="10287000"/>
            <a:chOff x="0" y="0"/>
            <a:chExt cx="9144000" cy="13716000"/>
          </a:xfrm>
        </p:grpSpPr>
        <p:sp>
          <p:nvSpPr>
            <p:cNvPr name="Freeform 5" id="5"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6" id="6"/>
          <p:cNvSpPr txBox="true"/>
          <p:nvPr/>
        </p:nvSpPr>
        <p:spPr>
          <a:xfrm rot="0">
            <a:off x="7813774" y="657404"/>
            <a:ext cx="9445526" cy="1185862"/>
          </a:xfrm>
          <a:prstGeom prst="rect">
            <a:avLst/>
          </a:prstGeom>
        </p:spPr>
        <p:txBody>
          <a:bodyPr anchor="t" rtlCol="false" tIns="0" lIns="0" bIns="0" rIns="0">
            <a:spAutoFit/>
          </a:bodyPr>
          <a:lstStyle/>
          <a:p>
            <a:pPr algn="l">
              <a:lnSpc>
                <a:spcPts val="6937"/>
              </a:lnSpc>
            </a:pPr>
            <a:r>
              <a:rPr lang="en-US" sz="5562">
                <a:solidFill>
                  <a:srgbClr val="FFD600"/>
                </a:solidFill>
                <a:latin typeface="Prachason Neue Expanded"/>
                <a:ea typeface="Prachason Neue Expanded"/>
                <a:cs typeface="Prachason Neue Expanded"/>
                <a:sym typeface="Prachason Neue Expanded"/>
              </a:rPr>
              <a:t>Current </a:t>
            </a:r>
            <a:r>
              <a:rPr lang="en-US" sz="5562">
                <a:solidFill>
                  <a:srgbClr val="FFD600"/>
                </a:solidFill>
                <a:latin typeface="Prachason Neue Expanded"/>
                <a:ea typeface="Prachason Neue Expanded"/>
                <a:cs typeface="Prachason Neue Expanded"/>
                <a:sym typeface="Prachason Neue Expanded"/>
              </a:rPr>
              <a:t>Place Strategy</a:t>
            </a:r>
          </a:p>
        </p:txBody>
      </p:sp>
      <p:sp>
        <p:nvSpPr>
          <p:cNvPr name="TextBox 7" id="7"/>
          <p:cNvSpPr txBox="true"/>
          <p:nvPr/>
        </p:nvSpPr>
        <p:spPr>
          <a:xfrm rot="0">
            <a:off x="7850238" y="2092828"/>
            <a:ext cx="9445526" cy="1991934"/>
          </a:xfrm>
          <a:prstGeom prst="rect">
            <a:avLst/>
          </a:prstGeom>
        </p:spPr>
        <p:txBody>
          <a:bodyPr anchor="t" rtlCol="false" tIns="0" lIns="0" bIns="0" rIns="0">
            <a:spAutoFit/>
          </a:bodyPr>
          <a:lstStyle/>
          <a:p>
            <a:pPr algn="l">
              <a:lnSpc>
                <a:spcPts val="4938"/>
              </a:lnSpc>
            </a:pPr>
            <a:r>
              <a:rPr lang="en-US" sz="3032">
                <a:solidFill>
                  <a:srgbClr val="B0BEC5"/>
                </a:solidFill>
                <a:latin typeface="Prachason Neue"/>
                <a:ea typeface="Prachason Neue"/>
                <a:cs typeface="Prachason Neue"/>
                <a:sym typeface="Prachason Neue"/>
              </a:rPr>
              <a:t>Cult.fit’s "place" strategy leverages both extensive physical presence and a robust digital platform to ensure broad accessibility across India.</a:t>
            </a:r>
          </a:p>
        </p:txBody>
      </p:sp>
      <p:sp>
        <p:nvSpPr>
          <p:cNvPr name="TextBox 8" id="8"/>
          <p:cNvSpPr txBox="true"/>
          <p:nvPr/>
        </p:nvSpPr>
        <p:spPr>
          <a:xfrm rot="0">
            <a:off x="7850238" y="4360987"/>
            <a:ext cx="9481990" cy="2359125"/>
          </a:xfrm>
          <a:prstGeom prst="rect">
            <a:avLst/>
          </a:prstGeom>
        </p:spPr>
        <p:txBody>
          <a:bodyPr anchor="t" rtlCol="false" tIns="0" lIns="0" bIns="0" rIns="0">
            <a:spAutoFit/>
          </a:bodyPr>
          <a:lstStyle/>
          <a:p>
            <a:pPr algn="l" marL="412946" indent="-206473" lvl="1">
              <a:lnSpc>
                <a:spcPts val="4459"/>
              </a:lnSpc>
              <a:buFont typeface="Arial"/>
              <a:buChar char="•"/>
            </a:pPr>
            <a:r>
              <a:rPr lang="en-US" b="true" sz="2738">
                <a:solidFill>
                  <a:srgbClr val="FFFFFF"/>
                </a:solidFill>
                <a:latin typeface="Prachason Neue Bold"/>
                <a:ea typeface="Prachason Neue Bold"/>
                <a:cs typeface="Prachason Neue Bold"/>
                <a:sym typeface="Prachason Neue Bold"/>
              </a:rPr>
              <a:t>Physical Studios:</a:t>
            </a:r>
            <a:r>
              <a:rPr lang="en-US" sz="2738">
                <a:solidFill>
                  <a:srgbClr val="B0BEC5"/>
                </a:solidFill>
                <a:latin typeface="Prachason Neue"/>
                <a:ea typeface="Prachason Neue"/>
                <a:cs typeface="Prachason Neue"/>
                <a:sym typeface="Prachason Neue"/>
              </a:rPr>
              <a:t> With approximately 580 studios spread across 100+ cities, Cult.fit utilizes a mix of company-owned and franchise models to maximize reach and market penetration.</a:t>
            </a:r>
          </a:p>
        </p:txBody>
      </p:sp>
      <p:sp>
        <p:nvSpPr>
          <p:cNvPr name="TextBox 9" id="9"/>
          <p:cNvSpPr txBox="true"/>
          <p:nvPr/>
        </p:nvSpPr>
        <p:spPr>
          <a:xfrm rot="0">
            <a:off x="7813774" y="6824048"/>
            <a:ext cx="9728153" cy="2482962"/>
          </a:xfrm>
          <a:prstGeom prst="rect">
            <a:avLst/>
          </a:prstGeom>
        </p:spPr>
        <p:txBody>
          <a:bodyPr anchor="t" rtlCol="false" tIns="0" lIns="0" bIns="0" rIns="0">
            <a:spAutoFit/>
          </a:bodyPr>
          <a:lstStyle/>
          <a:p>
            <a:pPr algn="l" marL="433626" indent="-216813" lvl="1">
              <a:lnSpc>
                <a:spcPts val="4682"/>
              </a:lnSpc>
              <a:buFont typeface="Arial"/>
              <a:buChar char="•"/>
            </a:pPr>
            <a:r>
              <a:rPr lang="en-US" b="true" sz="2875">
                <a:solidFill>
                  <a:srgbClr val="FFFFFF"/>
                </a:solidFill>
                <a:latin typeface="Prachason Neue Bold"/>
                <a:ea typeface="Prachason Neue Bold"/>
                <a:cs typeface="Prachason Neue Bold"/>
                <a:sym typeface="Prachason Neue Bold"/>
              </a:rPr>
              <a:t>Digital Platform:</a:t>
            </a:r>
            <a:r>
              <a:rPr lang="en-US" sz="2875">
                <a:solidFill>
                  <a:srgbClr val="FFFFFF"/>
                </a:solidFill>
                <a:latin typeface="Prachason Neue"/>
                <a:ea typeface="Prachason Neue"/>
                <a:cs typeface="Prachason Neue"/>
                <a:sym typeface="Prachason Neue"/>
              </a:rPr>
              <a:t> </a:t>
            </a:r>
            <a:r>
              <a:rPr lang="en-US" sz="2875">
                <a:solidFill>
                  <a:srgbClr val="B0BEC5"/>
                </a:solidFill>
                <a:latin typeface="Prachason Neue"/>
                <a:ea typeface="Prachason Neue"/>
                <a:cs typeface="Prachason Neue"/>
                <a:sym typeface="Prachason Neue"/>
              </a:rPr>
              <a:t>The Cult.fit app and online classes provide seamless access to fitness and wellness content, enabling users to engage from anywhere, at any time.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E1E1E">
                <a:alpha val="74902"/>
              </a:srgbClr>
            </a:solidFill>
          </p:spPr>
        </p:sp>
      </p:grpSp>
      <p:sp>
        <p:nvSpPr>
          <p:cNvPr name="Freeform 4" id="4"/>
          <p:cNvSpPr/>
          <p:nvPr/>
        </p:nvSpPr>
        <p:spPr>
          <a:xfrm flipH="false" flipV="false" rot="0">
            <a:off x="9144000" y="1896666"/>
            <a:ext cx="8771036" cy="4563981"/>
          </a:xfrm>
          <a:custGeom>
            <a:avLst/>
            <a:gdLst/>
            <a:ahLst/>
            <a:cxnLst/>
            <a:rect r="r" b="b" t="t" l="l"/>
            <a:pathLst>
              <a:path h="4563981" w="8771036">
                <a:moveTo>
                  <a:pt x="0" y="0"/>
                </a:moveTo>
                <a:lnTo>
                  <a:pt x="8771036" y="0"/>
                </a:lnTo>
                <a:lnTo>
                  <a:pt x="8771036" y="4563982"/>
                </a:lnTo>
                <a:lnTo>
                  <a:pt x="0" y="4563982"/>
                </a:lnTo>
                <a:lnTo>
                  <a:pt x="0" y="0"/>
                </a:lnTo>
                <a:close/>
              </a:path>
            </a:pathLst>
          </a:custGeom>
          <a:blipFill>
            <a:blip r:embed="rId3"/>
            <a:stretch>
              <a:fillRect l="0" t="-3810" r="0" b="-3810"/>
            </a:stretch>
          </a:blipFill>
        </p:spPr>
      </p:sp>
      <p:sp>
        <p:nvSpPr>
          <p:cNvPr name="Freeform 5" id="5"/>
          <p:cNvSpPr/>
          <p:nvPr/>
        </p:nvSpPr>
        <p:spPr>
          <a:xfrm flipH="false" flipV="false" rot="0">
            <a:off x="9144000" y="6774973"/>
            <a:ext cx="4006476" cy="3110911"/>
          </a:xfrm>
          <a:custGeom>
            <a:avLst/>
            <a:gdLst/>
            <a:ahLst/>
            <a:cxnLst/>
            <a:rect r="r" b="b" t="t" l="l"/>
            <a:pathLst>
              <a:path h="3110911" w="4006476">
                <a:moveTo>
                  <a:pt x="0" y="0"/>
                </a:moveTo>
                <a:lnTo>
                  <a:pt x="4006476" y="0"/>
                </a:lnTo>
                <a:lnTo>
                  <a:pt x="4006476" y="3110911"/>
                </a:lnTo>
                <a:lnTo>
                  <a:pt x="0" y="3110911"/>
                </a:lnTo>
                <a:lnTo>
                  <a:pt x="0" y="0"/>
                </a:lnTo>
                <a:close/>
              </a:path>
            </a:pathLst>
          </a:custGeom>
          <a:blipFill>
            <a:blip r:embed="rId4"/>
            <a:stretch>
              <a:fillRect l="0" t="0" r="0" b="0"/>
            </a:stretch>
          </a:blipFill>
        </p:spPr>
      </p:sp>
      <p:sp>
        <p:nvSpPr>
          <p:cNvPr name="Freeform 6" id="6"/>
          <p:cNvSpPr/>
          <p:nvPr/>
        </p:nvSpPr>
        <p:spPr>
          <a:xfrm flipH="false" flipV="false" rot="0">
            <a:off x="13529518" y="6774973"/>
            <a:ext cx="4385518" cy="3110911"/>
          </a:xfrm>
          <a:custGeom>
            <a:avLst/>
            <a:gdLst/>
            <a:ahLst/>
            <a:cxnLst/>
            <a:rect r="r" b="b" t="t" l="l"/>
            <a:pathLst>
              <a:path h="3110911" w="4385518">
                <a:moveTo>
                  <a:pt x="0" y="0"/>
                </a:moveTo>
                <a:lnTo>
                  <a:pt x="4385518" y="0"/>
                </a:lnTo>
                <a:lnTo>
                  <a:pt x="4385518" y="3110911"/>
                </a:lnTo>
                <a:lnTo>
                  <a:pt x="0" y="3110911"/>
                </a:lnTo>
                <a:lnTo>
                  <a:pt x="0" y="0"/>
                </a:lnTo>
                <a:close/>
              </a:path>
            </a:pathLst>
          </a:custGeom>
          <a:blipFill>
            <a:blip r:embed="rId5"/>
            <a:stretch>
              <a:fillRect l="0" t="0" r="-20838" b="0"/>
            </a:stretch>
          </a:blipFill>
        </p:spPr>
      </p:sp>
      <p:sp>
        <p:nvSpPr>
          <p:cNvPr name="Freeform 7" id="7"/>
          <p:cNvSpPr/>
          <p:nvPr/>
        </p:nvSpPr>
        <p:spPr>
          <a:xfrm flipH="false" flipV="false" rot="0">
            <a:off x="13529518" y="6774973"/>
            <a:ext cx="4385518" cy="3109256"/>
          </a:xfrm>
          <a:custGeom>
            <a:avLst/>
            <a:gdLst/>
            <a:ahLst/>
            <a:cxnLst/>
            <a:rect r="r" b="b" t="t" l="l"/>
            <a:pathLst>
              <a:path h="3109256" w="4385518">
                <a:moveTo>
                  <a:pt x="0" y="0"/>
                </a:moveTo>
                <a:lnTo>
                  <a:pt x="4385518" y="0"/>
                </a:lnTo>
                <a:lnTo>
                  <a:pt x="4385518" y="3109256"/>
                </a:lnTo>
                <a:lnTo>
                  <a:pt x="0" y="3109256"/>
                </a:lnTo>
                <a:lnTo>
                  <a:pt x="0" y="0"/>
                </a:lnTo>
                <a:close/>
              </a:path>
            </a:pathLst>
          </a:custGeom>
          <a:blipFill>
            <a:blip r:embed="rId6"/>
            <a:stretch>
              <a:fillRect l="0" t="0" r="-26604" b="0"/>
            </a:stretch>
          </a:blipFill>
        </p:spPr>
      </p:sp>
      <p:sp>
        <p:nvSpPr>
          <p:cNvPr name="TextBox 8" id="8"/>
          <p:cNvSpPr txBox="true"/>
          <p:nvPr/>
        </p:nvSpPr>
        <p:spPr>
          <a:xfrm rot="0">
            <a:off x="4008648" y="508248"/>
            <a:ext cx="8647360" cy="492125"/>
          </a:xfrm>
          <a:prstGeom prst="rect">
            <a:avLst/>
          </a:prstGeom>
        </p:spPr>
        <p:txBody>
          <a:bodyPr anchor="t" rtlCol="false" tIns="0" lIns="0" bIns="0" rIns="0">
            <a:spAutoFit/>
          </a:bodyPr>
          <a:lstStyle/>
          <a:p>
            <a:pPr algn="l">
              <a:lnSpc>
                <a:spcPts val="3999"/>
              </a:lnSpc>
            </a:pPr>
            <a:r>
              <a:rPr lang="en-US" sz="3187">
                <a:solidFill>
                  <a:srgbClr val="FFD600"/>
                </a:solidFill>
                <a:latin typeface="Alexandria"/>
                <a:ea typeface="Alexandria"/>
                <a:cs typeface="Alexandria"/>
                <a:sym typeface="Alexandria"/>
              </a:rPr>
              <a:t>Current </a:t>
            </a:r>
            <a:r>
              <a:rPr lang="en-US" sz="3187">
                <a:solidFill>
                  <a:srgbClr val="FFD600"/>
                </a:solidFill>
                <a:latin typeface="Alexandria"/>
                <a:ea typeface="Alexandria"/>
                <a:cs typeface="Alexandria"/>
                <a:sym typeface="Alexandria"/>
              </a:rPr>
              <a:t>Promotion Strategy</a:t>
            </a:r>
          </a:p>
        </p:txBody>
      </p:sp>
      <p:sp>
        <p:nvSpPr>
          <p:cNvPr name="TextBox 9" id="9"/>
          <p:cNvSpPr txBox="true"/>
          <p:nvPr/>
        </p:nvSpPr>
        <p:spPr>
          <a:xfrm rot="0">
            <a:off x="572392" y="1079574"/>
            <a:ext cx="16686908" cy="1120775"/>
          </a:xfrm>
          <a:prstGeom prst="rect">
            <a:avLst/>
          </a:prstGeom>
        </p:spPr>
        <p:txBody>
          <a:bodyPr anchor="t" rtlCol="false" tIns="0" lIns="0" bIns="0" rIns="0">
            <a:spAutoFit/>
          </a:bodyPr>
          <a:lstStyle/>
          <a:p>
            <a:pPr algn="l">
              <a:lnSpc>
                <a:spcPts val="3999"/>
              </a:lnSpc>
            </a:pPr>
            <a:r>
              <a:rPr lang="en-US" sz="2499">
                <a:solidFill>
                  <a:srgbClr val="B0BEC5"/>
                </a:solidFill>
                <a:latin typeface="Prachason Neue"/>
                <a:ea typeface="Prachason Neue"/>
                <a:cs typeface="Prachason Neue"/>
                <a:sym typeface="Prachason Neue"/>
              </a:rPr>
              <a:t>Cult.fit's promotion strategy is heavily anchored in digital marketing, coupled with a positioning that balances premium offerings with accessibility.</a:t>
            </a:r>
          </a:p>
        </p:txBody>
      </p:sp>
      <p:sp>
        <p:nvSpPr>
          <p:cNvPr name="TextBox 10" id="10"/>
          <p:cNvSpPr txBox="true"/>
          <p:nvPr/>
        </p:nvSpPr>
        <p:spPr>
          <a:xfrm rot="0">
            <a:off x="543669" y="3061084"/>
            <a:ext cx="4050179" cy="349123"/>
          </a:xfrm>
          <a:prstGeom prst="rect">
            <a:avLst/>
          </a:prstGeom>
        </p:spPr>
        <p:txBody>
          <a:bodyPr anchor="t" rtlCol="false" tIns="0" lIns="0" bIns="0" rIns="0">
            <a:spAutoFit/>
          </a:bodyPr>
          <a:lstStyle/>
          <a:p>
            <a:pPr algn="l">
              <a:lnSpc>
                <a:spcPts val="2815"/>
              </a:lnSpc>
            </a:pPr>
            <a:r>
              <a:rPr lang="en-US" sz="2199">
                <a:solidFill>
                  <a:srgbClr val="FFFFFF"/>
                </a:solidFill>
                <a:latin typeface="Alexandria"/>
                <a:ea typeface="Alexandria"/>
                <a:cs typeface="Alexandria"/>
                <a:sym typeface="Alexandria"/>
              </a:rPr>
              <a:t>Digital &amp; Influencer Focus</a:t>
            </a:r>
          </a:p>
        </p:txBody>
      </p:sp>
      <p:sp>
        <p:nvSpPr>
          <p:cNvPr name="TextBox 11" id="11"/>
          <p:cNvSpPr txBox="true"/>
          <p:nvPr/>
        </p:nvSpPr>
        <p:spPr>
          <a:xfrm rot="0">
            <a:off x="543669" y="3726020"/>
            <a:ext cx="8372178" cy="498475"/>
          </a:xfrm>
          <a:prstGeom prst="rect">
            <a:avLst/>
          </a:prstGeom>
        </p:spPr>
        <p:txBody>
          <a:bodyPr anchor="t" rtlCol="false" tIns="0" lIns="0" bIns="0" rIns="0">
            <a:spAutoFit/>
          </a:bodyPr>
          <a:lstStyle/>
          <a:p>
            <a:pPr algn="l" marL="301625" indent="-150813" lvl="1">
              <a:lnSpc>
                <a:spcPts val="3200"/>
              </a:lnSpc>
              <a:buFont typeface="Arial"/>
              <a:buChar char="•"/>
            </a:pPr>
            <a:r>
              <a:rPr lang="en-US" sz="2000">
                <a:solidFill>
                  <a:srgbClr val="B0BEC5"/>
                </a:solidFill>
                <a:latin typeface="Prachason Neue"/>
                <a:ea typeface="Prachason Neue"/>
                <a:cs typeface="Prachason Neue"/>
                <a:sym typeface="Prachason Neue"/>
              </a:rPr>
              <a:t>Extensive digital advertising campaigns across various platforms.</a:t>
            </a:r>
          </a:p>
        </p:txBody>
      </p:sp>
      <p:sp>
        <p:nvSpPr>
          <p:cNvPr name="TextBox 12" id="12"/>
          <p:cNvSpPr txBox="true"/>
          <p:nvPr/>
        </p:nvSpPr>
        <p:spPr>
          <a:xfrm rot="0">
            <a:off x="543669" y="4081620"/>
            <a:ext cx="8372178" cy="898525"/>
          </a:xfrm>
          <a:prstGeom prst="rect">
            <a:avLst/>
          </a:prstGeom>
        </p:spPr>
        <p:txBody>
          <a:bodyPr anchor="t" rtlCol="false" tIns="0" lIns="0" bIns="0" rIns="0">
            <a:spAutoFit/>
          </a:bodyPr>
          <a:lstStyle/>
          <a:p>
            <a:pPr algn="l" marL="301625" indent="-150813" lvl="1">
              <a:lnSpc>
                <a:spcPts val="3200"/>
              </a:lnSpc>
              <a:buFont typeface="Arial"/>
              <a:buChar char="•"/>
            </a:pPr>
            <a:r>
              <a:rPr lang="en-US" sz="2000">
                <a:solidFill>
                  <a:srgbClr val="B0BEC5"/>
                </a:solidFill>
                <a:latin typeface="Prachason Neue"/>
                <a:ea typeface="Prachason Neue"/>
                <a:cs typeface="Prachason Neue"/>
                <a:sym typeface="Prachason Neue"/>
              </a:rPr>
              <a:t>Strategic partnerships with fitness influencers to broaden reach and credibility.</a:t>
            </a:r>
          </a:p>
        </p:txBody>
      </p:sp>
      <p:sp>
        <p:nvSpPr>
          <p:cNvPr name="TextBox 13" id="13"/>
          <p:cNvSpPr txBox="true"/>
          <p:nvPr/>
        </p:nvSpPr>
        <p:spPr>
          <a:xfrm rot="0">
            <a:off x="543669" y="4837269"/>
            <a:ext cx="8372178" cy="898525"/>
          </a:xfrm>
          <a:prstGeom prst="rect">
            <a:avLst/>
          </a:prstGeom>
        </p:spPr>
        <p:txBody>
          <a:bodyPr anchor="t" rtlCol="false" tIns="0" lIns="0" bIns="0" rIns="0">
            <a:spAutoFit/>
          </a:bodyPr>
          <a:lstStyle/>
          <a:p>
            <a:pPr algn="l" marL="301625" indent="-150813" lvl="1">
              <a:lnSpc>
                <a:spcPts val="3200"/>
              </a:lnSpc>
              <a:buFont typeface="Arial"/>
              <a:buChar char="•"/>
            </a:pPr>
            <a:r>
              <a:rPr lang="en-US" sz="2000">
                <a:solidFill>
                  <a:srgbClr val="B0BEC5"/>
                </a:solidFill>
                <a:latin typeface="Prachason Neue"/>
                <a:ea typeface="Prachason Neue"/>
                <a:cs typeface="Prachason Neue"/>
                <a:sym typeface="Prachason Neue"/>
              </a:rPr>
              <a:t>Increased ad spending to approximately ₹188 crores in FY24, indicating aggressive market capture efforts.</a:t>
            </a:r>
          </a:p>
        </p:txBody>
      </p:sp>
      <p:sp>
        <p:nvSpPr>
          <p:cNvPr name="TextBox 14" id="14"/>
          <p:cNvSpPr txBox="true"/>
          <p:nvPr/>
        </p:nvSpPr>
        <p:spPr>
          <a:xfrm rot="0">
            <a:off x="543669" y="6861180"/>
            <a:ext cx="4922467" cy="349123"/>
          </a:xfrm>
          <a:prstGeom prst="rect">
            <a:avLst/>
          </a:prstGeom>
        </p:spPr>
        <p:txBody>
          <a:bodyPr anchor="t" rtlCol="false" tIns="0" lIns="0" bIns="0" rIns="0">
            <a:spAutoFit/>
          </a:bodyPr>
          <a:lstStyle/>
          <a:p>
            <a:pPr algn="l">
              <a:lnSpc>
                <a:spcPts val="2815"/>
              </a:lnSpc>
            </a:pPr>
            <a:r>
              <a:rPr lang="en-US" sz="2199">
                <a:solidFill>
                  <a:srgbClr val="FFFFFF"/>
                </a:solidFill>
                <a:latin typeface="Alexandria"/>
                <a:ea typeface="Alexandria"/>
                <a:cs typeface="Alexandria"/>
                <a:sym typeface="Alexandria"/>
              </a:rPr>
              <a:t>Premium-Accessible Positioning</a:t>
            </a:r>
          </a:p>
        </p:txBody>
      </p:sp>
      <p:sp>
        <p:nvSpPr>
          <p:cNvPr name="TextBox 15" id="15"/>
          <p:cNvSpPr txBox="true"/>
          <p:nvPr/>
        </p:nvSpPr>
        <p:spPr>
          <a:xfrm rot="0">
            <a:off x="543669" y="7526116"/>
            <a:ext cx="8372177" cy="898525"/>
          </a:xfrm>
          <a:prstGeom prst="rect">
            <a:avLst/>
          </a:prstGeom>
        </p:spPr>
        <p:txBody>
          <a:bodyPr anchor="t" rtlCol="false" tIns="0" lIns="0" bIns="0" rIns="0">
            <a:spAutoFit/>
          </a:bodyPr>
          <a:lstStyle/>
          <a:p>
            <a:pPr algn="l" marL="301625" indent="-150813" lvl="1">
              <a:lnSpc>
                <a:spcPts val="3200"/>
              </a:lnSpc>
              <a:buFont typeface="Arial"/>
              <a:buChar char="•"/>
            </a:pPr>
            <a:r>
              <a:rPr lang="en-US" sz="2000">
                <a:solidFill>
                  <a:srgbClr val="B0BEC5"/>
                </a:solidFill>
                <a:latin typeface="Prachason Neue"/>
                <a:ea typeface="Prachason Neue"/>
                <a:cs typeface="Prachason Neue"/>
                <a:sym typeface="Prachason Neue"/>
              </a:rPr>
              <a:t>Positioned as a high-quality fitness solution that remains accessible to a broad urban demographic.</a:t>
            </a:r>
          </a:p>
        </p:txBody>
      </p:sp>
      <p:sp>
        <p:nvSpPr>
          <p:cNvPr name="TextBox 16" id="16"/>
          <p:cNvSpPr txBox="true"/>
          <p:nvPr/>
        </p:nvSpPr>
        <p:spPr>
          <a:xfrm rot="0">
            <a:off x="543669" y="8281766"/>
            <a:ext cx="8372177" cy="898525"/>
          </a:xfrm>
          <a:prstGeom prst="rect">
            <a:avLst/>
          </a:prstGeom>
        </p:spPr>
        <p:txBody>
          <a:bodyPr anchor="t" rtlCol="false" tIns="0" lIns="0" bIns="0" rIns="0">
            <a:spAutoFit/>
          </a:bodyPr>
          <a:lstStyle/>
          <a:p>
            <a:pPr algn="l" marL="301625" indent="-150813" lvl="1">
              <a:lnSpc>
                <a:spcPts val="3200"/>
              </a:lnSpc>
              <a:buFont typeface="Arial"/>
              <a:buChar char="•"/>
            </a:pPr>
            <a:r>
              <a:rPr lang="en-US" sz="2000">
                <a:solidFill>
                  <a:srgbClr val="B0BEC5"/>
                </a:solidFill>
                <a:latin typeface="Prachason Neue"/>
                <a:ea typeface="Prachason Neue"/>
                <a:cs typeface="Prachason Neue"/>
                <a:sym typeface="Prachason Neue"/>
              </a:rPr>
              <a:t>For example, annual memberships priced around ₹14,000 balance perceived value with affordability.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DAGsyc8WlCU</dc:identifier>
  <dcterms:modified xsi:type="dcterms:W3CDTF">2011-08-01T06:04:30Z</dcterms:modified>
  <cp:revision>1</cp:revision>
  <dc:title>Cultfit-Redefining-Indias-Fitness-Landscape.pptx</dc:title>
</cp:coreProperties>
</file>